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23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6815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표지입니다. 이 안내서는 학생이 온라인 캠퍼스에 처음 들어와서 수업을 듣고, 과제를 내고, 성적을 확인하기까지의 모든 과정을 순서대로 보여 줍니다.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 안내서의 약속 세 가지를 먼저 설명합니다. 주황색 번호는 누를 곳, 굵은 글씨는 화면에 보이는 버튼 이름, 막히면 41쪽입니다.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처음이라면 1부부터 순서대로, 이미 로그인할 줄 안다면 필요한 부분만 보시면 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휴대폰에서는 Safari나 Chrome 같은 인터넷 앱을 열고 주소를 입력합니다.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캠퍼스 주소로 들어가면 이 첫 화면이 나옵니다. </a:t>
            </a:r>
            <a:r>
              <a:rPr lang="en-US"/>
              <a:t>가운데 [학습 시작하기] </a:t>
            </a:r>
            <a:r>
              <a:rPr lang="en-US" dirty="0"/>
              <a:t>버튼도 로그인 화면으로 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가입한 계정은 학생 계정으로 시작합니다. 확인 메일이 보이지 않으면 스팸함(정크메일함)도 열어 보세요. 첫 화면에서 과목을 </a:t>
            </a:r>
            <a:r>
              <a:rPr lang="en-US"/>
              <a:t>고르고 [계정 만들고 신청하기]를 </a:t>
            </a:r>
            <a:r>
              <a:rPr lang="en-US" dirty="0"/>
              <a:t>눌러 가입해도 고른 과목이 그대로 이어집니다.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Google로 가입한 분은 </a:t>
            </a:r>
            <a:r>
              <a:rPr lang="en-US"/>
              <a:t>언제나 [Google로 계속하기]로 </a:t>
            </a:r>
            <a:r>
              <a:rPr lang="en-US" dirty="0"/>
              <a:t>들어옵니다. 이메일로 가입한 분은 이메일과 비밀번호를 씁니다. 두 방법을 섞으면 다른 계정이 될 수 있으니 처음 고른 방법을 계속 쓰세요.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3번과 4번은 메일을 연 다음의 일이라 초록색 번호로 표시했습니다. Google로 가입한 분은 비밀번호 대신 Google 계정으로 로그인하면 됩니다. 메일이 오지 않으면 스팸함을 확인하세요.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대시보드는 오늘 할 일을 한눈에 보여 주는 첫 화면입니다. 가장 많이 쓰는 </a:t>
            </a:r>
            <a:r>
              <a:rPr lang="en-US"/>
              <a:t>버튼은 [이어서 학습]입니다</a:t>
            </a:r>
            <a:r>
              <a:rPr lang="en-US" dirty="0"/>
              <a:t>. 아직 듣는 강좌가 없으면 이 </a:t>
            </a:r>
            <a:r>
              <a:rPr lang="en-US"/>
              <a:t>자리에 [강좌 둘러보기] </a:t>
            </a:r>
            <a:r>
              <a:rPr lang="en-US" dirty="0"/>
              <a:t>버튼이 보입니다</a:t>
            </a:r>
            <a:r>
              <a:rPr lang="en-US"/>
              <a:t>. [공부하는 </a:t>
            </a:r>
            <a:r>
              <a:rPr lang="en-US" dirty="0"/>
              <a:t>요일을 </a:t>
            </a:r>
            <a:r>
              <a:rPr lang="en-US"/>
              <a:t>정해 보세요]를 </a:t>
            </a:r>
            <a:r>
              <a:rPr lang="en-US" dirty="0"/>
              <a:t>누르면 공부 요일을 정할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[내 강좌] </a:t>
            </a:r>
            <a:r>
              <a:rPr lang="en-US" dirty="0"/>
              <a:t>옆의 작은 화살표를 누르면 지금 듣는 강좌 이름이 아래로 펼쳐집니다. 강좌 이름을 바로 눌러 들어갈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강의 번역: 책 모양 메뉴는 캠퍼스 담당자가 번역을 켜 둔 경우에만 보입니다. 번역된 화면 위에는 "번역된 내용입니다. 뜻이 분명하지 않으면 원문을 기준으로 삼으세요."라는 안내가 붙습니다. </a:t>
            </a:r>
            <a:r>
              <a:rPr lang="en-US"/>
              <a:t>다시 [원문]을 </a:t>
            </a:r>
            <a:r>
              <a:rPr lang="en-US" dirty="0"/>
              <a:t>고르면 강사가 쓴 언어로 돌아갑니다. 오른쪽 흰 상자는 내 이름을 눌렀을 때 열리는 메뉴를 옮겨 그린 것입니다. 강사나 관리자를 겸하는 </a:t>
            </a:r>
            <a:r>
              <a:rPr lang="en-US"/>
              <a:t>분에게는 [역할 전환]이 </a:t>
            </a:r>
            <a:r>
              <a:rPr lang="en-US" dirty="0"/>
              <a:t>함께 보이지만, 학생에게는 보이지 않습니다.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휴대폰에서는 화면이 좁아서 왼쪽 </a:t>
            </a:r>
            <a:r>
              <a:rPr lang="en-US"/>
              <a:t>메뉴가 [학생 메뉴] </a:t>
            </a:r>
            <a:r>
              <a:rPr lang="en-US" dirty="0"/>
              <a:t>버튼 속으로 들어갑니다. 따로 앱을 설치할 필요는 없고, 인터넷 앱에서 캠퍼스 주소로 들어가면 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오른쪽 카드는 설명을 위해 그린 예시입니다. 로그인하지 않은 상태에서도 첫 </a:t>
            </a:r>
            <a:r>
              <a:rPr lang="en-US"/>
              <a:t>화면 [개설 과목 보기]에서 </a:t>
            </a:r>
            <a:r>
              <a:rPr lang="en-US" dirty="0"/>
              <a:t>같은 과목을 보고 신청할 수 있고, </a:t>
            </a:r>
            <a:r>
              <a:rPr lang="en-US"/>
              <a:t>이때는 [계정 만들고 신청하기] 또는 [로그인하고 신청하기]를 </a:t>
            </a:r>
            <a:r>
              <a:rPr lang="en-US" dirty="0"/>
              <a:t>누르면 됩니다. 정원이 찬 </a:t>
            </a:r>
            <a:r>
              <a:rPr lang="en-US"/>
              <a:t>과목은 [정원 마감], </a:t>
            </a:r>
            <a:r>
              <a:rPr lang="en-US" dirty="0"/>
              <a:t>먼저 들어야 할 과목이 </a:t>
            </a:r>
            <a:r>
              <a:rPr lang="en-US"/>
              <a:t>있으면 [선수과목 미충족]이 </a:t>
            </a:r>
            <a:r>
              <a:rPr lang="en-US" dirty="0"/>
              <a:t>표시됩니다.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유료 과목을 신청하면 </a:t>
            </a:r>
            <a:r>
              <a:rPr lang="en-US"/>
              <a:t>자동으로 [등록금 납부] </a:t>
            </a:r>
            <a:r>
              <a:rPr lang="en-US" dirty="0"/>
              <a:t>화면으로 넘어갑니다. 카드 결제는 확인 즉시, 송금은 캠퍼스 담당자가 입금을 확인한 뒤에 수강이 열립니다.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한 과목만 낼 때는 그 과목 </a:t>
            </a:r>
            <a:r>
              <a:rPr lang="en-US"/>
              <a:t>카드의 [안전하게 결제]를 </a:t>
            </a:r>
            <a:r>
              <a:rPr lang="en-US" dirty="0"/>
              <a:t>바로 눌러도 됩니다. 조기 등록 할인은 결제할 때 자동으로 적용됩니다. 카드 번호는 캠퍼스가 아니라 Stripe라는 결제 회사의 보안 화면에 입력합니다.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확인 코드는 캠퍼스 담당자가 누가 보낸 돈인지 알아보는 표시입니다. 메모에 확인 코드가 없으면 확인이 늦어질 수 있습니다</a:t>
            </a:r>
            <a:r>
              <a:rPr lang="en-US"/>
              <a:t>. [송금했습니다]를 </a:t>
            </a:r>
            <a:r>
              <a:rPr lang="en-US" dirty="0"/>
              <a:t>누르기 전 칸에 보낸 날짜나 보낸 사람 이름을 적어 두면 확인이 빨라집니다(선택).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대시보드의 [이어서 학습]을 </a:t>
            </a:r>
            <a:r>
              <a:rPr lang="en-US" dirty="0"/>
              <a:t>눌러도 같은 강좌로 바로 들어갑니다. </a:t>
            </a:r>
            <a:r>
              <a:rPr lang="en-US"/>
              <a:t>왼쪽 [내 강좌] </a:t>
            </a:r>
            <a:r>
              <a:rPr lang="en-US" dirty="0"/>
              <a:t>옆 화살표를 누르면 강좌 이름이 펼쳐져서 거기서 바로 고를 수도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강좌마다 탭 개수는 조금 다를 수 있습니다. 그림은 예시 화면이라 공지, 출석, 토론 탭이 보이지 않지만 실제 강좌에서는 함께 나타납니다. 강의는 1주차, 2주차처럼 묶여 있고 오른쪽 </a:t>
            </a:r>
            <a:r>
              <a:rPr lang="en-US"/>
              <a:t>위에 [3/3 완료]처럼 </a:t>
            </a:r>
            <a:r>
              <a:rPr lang="en-US" dirty="0"/>
              <a:t>몇 개를 끝냈는지 나옵니다.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 표 한 장이 4부와 5부의 요약입니다. 완료 표시가 되어야 학습 </a:t>
            </a:r>
            <a:r>
              <a:rPr lang="en-US"/>
              <a:t>진도와 [이어서 학습]이 </a:t>
            </a:r>
            <a:r>
              <a:rPr lang="en-US" dirty="0"/>
              <a:t>다음 강의로 넘어갑니다.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영상은 실제로 본 시간만 저장됩니다. 빨리 감기로 넘기면 진도가 오르지 않을 수 있으니 끝까지 시청하세요. 영상 아래에는 이번 단원의 학습 목표와 학습 내용이 글로 정리되어 있습니다. </a:t>
            </a:r>
            <a:r>
              <a:rPr lang="en-US"/>
              <a:t>오른쪽 [글자 크기]로 </a:t>
            </a:r>
            <a:r>
              <a:rPr lang="en-US" dirty="0"/>
              <a:t>글씨를 크게 할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[읽기] </a:t>
            </a:r>
            <a:r>
              <a:rPr lang="en-US" dirty="0"/>
              <a:t>강의는 영상과 달리 학생이 </a:t>
            </a:r>
            <a:r>
              <a:rPr lang="en-US"/>
              <a:t>직접 [읽기 완료]를 </a:t>
            </a:r>
            <a:r>
              <a:rPr lang="en-US" dirty="0"/>
              <a:t>눌러야 완료로 기록됩니다. 버튼을 누르지 않으면 학습 진도가 오르지 않습니다.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오른쪽 상자는 라이브 강의 화면을 옮겨 그린 예시입니다. 상태가 바뀌지 </a:t>
            </a:r>
            <a:r>
              <a:rPr lang="en-US"/>
              <a:t>않으면 [상태 새로고침]을 </a:t>
            </a:r>
            <a:r>
              <a:rPr lang="en-US" dirty="0"/>
              <a:t>누르세요. 처음 Zoom을 쓰는 컴퓨터에서는 Zoom 프로그램을 열지 묻는 창이 뜰 수 있습니다. 출석은 강사님이 부르며, </a:t>
            </a:r>
            <a:r>
              <a:rPr lang="en-US"/>
              <a:t>결과는 [출석]에서 </a:t>
            </a:r>
            <a:r>
              <a:rPr lang="en-US" dirty="0"/>
              <a:t>확인합니다(38쪽).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대시보드의 [다음에 할 일]에도 </a:t>
            </a:r>
            <a:r>
              <a:rPr lang="en-US" dirty="0"/>
              <a:t>같은 내용이 짧게 나옵니다. 상태 표시의 뜻은 31쪽에 정리했습니다. 마감 시간은 내 시간대 기준으로 표시되며, </a:t>
            </a:r>
            <a:r>
              <a:rPr lang="en-US"/>
              <a:t>시간대는 [알림</a:t>
            </a:r>
            <a:r>
              <a:rPr lang="en-US" dirty="0"/>
              <a:t>·</a:t>
            </a:r>
            <a:r>
              <a:rPr lang="en-US"/>
              <a:t>수신 설정]에서 </a:t>
            </a:r>
            <a:r>
              <a:rPr lang="en-US" dirty="0"/>
              <a:t>바꿀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올릴 수 있는 파일은 PDF, Word, TXT, PNG, JPG, ZIP입니다. 글이나 파일 중 하나는 있어야 제출됩니다. 채점이 끝나면 같은 </a:t>
            </a:r>
            <a:r>
              <a:rPr lang="en-US"/>
              <a:t>화면에 [강사님 피드백]이 </a:t>
            </a:r>
            <a:r>
              <a:rPr lang="en-US" dirty="0"/>
              <a:t>나타나고 알림도 옵니다. 왼쪽 </a:t>
            </a:r>
            <a:r>
              <a:rPr lang="en-US"/>
              <a:t>위 [바로 </a:t>
            </a:r>
            <a:r>
              <a:rPr lang="en-US" dirty="0"/>
              <a:t>답안 </a:t>
            </a:r>
            <a:r>
              <a:rPr lang="en-US"/>
              <a:t>쓰기 ↓]를 </a:t>
            </a:r>
            <a:r>
              <a:rPr lang="en-US" dirty="0"/>
              <a:t>누르면 답안 칸으로 바로 내려갑니다.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제한 시간이 있는 퀴즈는 시작할 </a:t>
            </a:r>
            <a:r>
              <a:rPr lang="en-US"/>
              <a:t>때 [제한 </a:t>
            </a:r>
            <a:r>
              <a:rPr lang="en-US" dirty="0"/>
              <a:t>시간 </a:t>
            </a:r>
            <a:r>
              <a:rPr lang="en-US"/>
              <a:t>○분입니다]라고 </a:t>
            </a:r>
            <a:r>
              <a:rPr lang="en-US" dirty="0"/>
              <a:t>알려 줍니다. 정답 자체는 공개되지 않고, 다시 공부할 곳을 안내해 줍니다. 결과 화면에는 이번 점수, 성적에 반영되는 점수, 응시 횟수가 나옵니다.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굵게 표시한 두 줄, 미제출과 재제출 필요가 학생이 직접 움직여야 하는 상태입니다.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강좌 화면 </a:t>
            </a:r>
            <a:r>
              <a:rPr lang="en-US"/>
              <a:t>위쪽의 [공지], [토론] </a:t>
            </a:r>
            <a:r>
              <a:rPr lang="en-US" dirty="0"/>
              <a:t>탭으로 들어가도 같은 내용이 나옵니다. 다른 학생에게 보이면 안 되는 개인적인 질문은 토론 </a:t>
            </a:r>
            <a:r>
              <a:rPr lang="en-US"/>
              <a:t>대신 [질문하기]를 </a:t>
            </a:r>
            <a:r>
              <a:rPr lang="en-US" dirty="0"/>
              <a:t>쓰세요(다음 쪽).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왼쪽 </a:t>
            </a:r>
            <a:r>
              <a:rPr lang="en-US"/>
              <a:t>메뉴 [질문하기]로 </a:t>
            </a:r>
            <a:r>
              <a:rPr lang="en-US" dirty="0"/>
              <a:t>들어갑니다. 보낸 질문은 비공개라서 다른 학생에게 보이지 않습니다. 강의를 보다가 궁금하면 그 </a:t>
            </a:r>
            <a:r>
              <a:rPr lang="en-US"/>
              <a:t>화면의 [이 </a:t>
            </a:r>
            <a:r>
              <a:rPr lang="en-US" dirty="0"/>
              <a:t>단원에 </a:t>
            </a:r>
            <a:r>
              <a:rPr lang="en-US"/>
              <a:t>대해 질문하기]를 </a:t>
            </a:r>
            <a:r>
              <a:rPr lang="en-US" dirty="0"/>
              <a:t>눌러도 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[새 알림] </a:t>
            </a:r>
            <a:r>
              <a:rPr lang="en-US" dirty="0"/>
              <a:t>표시는 읽지 않은 알림이 있을 때만 나타납니다. 같은 설정 화면에서 표시 언어와 성경 통독 체크 사용 여부도 바꿀 수 있습니다. 이메일 알림은 현재 제공되지 않습니다.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그림은 아직 일정이 없는 예시 화면입니다. 실제로는 강사님이 올린 수업, 시험, 출석, 과제 마감이 달력에 점으로 표시됩니다</a:t>
            </a:r>
            <a:r>
              <a:rPr lang="en-US"/>
              <a:t>. [캘린더 앱으로 구독] </a:t>
            </a:r>
            <a:r>
              <a:rPr lang="en-US" dirty="0"/>
              <a:t>탭을 쓰면 휴대폰 달력 앱에서도 캠퍼스 일정을 볼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공식 성적표에는 강사님이 확정한 성적만 들어갑니다. 출석은 강사님이 부르는 것이라 학생이 직접 바꿀 수 없으며, 결과만 확인할 수 있습니다. 다운로드한 PDF는 </a:t>
            </a:r>
            <a:r>
              <a:rPr lang="en-US"/>
              <a:t>컴퓨터의 [다운로드] </a:t>
            </a:r>
            <a:r>
              <a:rPr lang="en-US" dirty="0"/>
              <a:t>폴더에 저장됩니다.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왼쪽 메뉴 맨 </a:t>
            </a:r>
            <a:r>
              <a:rPr lang="en-US"/>
              <a:t>아래 [성경]으로 </a:t>
            </a:r>
            <a:r>
              <a:rPr lang="en-US" dirty="0"/>
              <a:t>들어갑니다. 성경 통독 체크는 처음에는 꺼져 있습니다</a:t>
            </a:r>
            <a:r>
              <a:rPr lang="en-US"/>
              <a:t>. [성경 통독] 탭에서 [통독 체크 사용하기]를 </a:t>
            </a:r>
            <a:r>
              <a:rPr lang="en-US" dirty="0"/>
              <a:t>누르고 시작일을 정하면, 날마다 읽을 곳과 읽은 기록이 나옵니다. 오른쪽 </a:t>
            </a:r>
            <a:r>
              <a:rPr lang="en-US"/>
              <a:t>위 [글자 크기]로 </a:t>
            </a:r>
            <a:r>
              <a:rPr lang="en-US" dirty="0"/>
              <a:t>글씨를 키울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사진은 JPG, PNG, WebP 파일을 올릴 수 있고, 자동으로 정사각형으로 잘립니다. 프로필 화면에는 비밀번호 바꾸기 버튼이 따로 없습니다.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그래도 해결되지 않으면 다음 쪽의 도움 받는 곳을 보세요. 화면이 이상하게 보일 때는 인터넷 창을 새로 고치거나(위쪽 둥근 화살표), 로그아웃했다가 다시 로그인하면 풀리는 경우가 많습니다.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첫 화면 맨 </a:t>
            </a:r>
            <a:r>
              <a:rPr lang="en-US"/>
              <a:t>아래 [문의] </a:t>
            </a:r>
            <a:r>
              <a:rPr lang="en-US" dirty="0"/>
              <a:t>링크로도 캠퍼스 담당자에게 메일을 보낼 수 있습니다(캠퍼스 담당자가 문의 이메일을 설정한 경우).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66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000" dirty="0">
                <a:solidFill>
                  <a:srgbClr val="1E2A25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762000" y="1653530"/>
            <a:ext cx="10617200" cy="43916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66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000" dirty="0">
                <a:solidFill>
                  <a:srgbClr val="1E2A25"/>
                </a:solidFill>
                <a:latin typeface="Noto Serif KR" pitchFamily="34" charset="0"/>
                <a:ea typeface="Noto Serif KR" pitchFamily="34" charset="-122"/>
                <a:cs typeface="Noto Serif KR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762000" y="1653530"/>
            <a:ext cx="10617200" cy="43916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Ask" Type="http://schemas.openxmlformats.org/officeDocument/2006/relationships/hyperlink" Target="https://veritas.cabible.org/?lang=ko#as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1771700"/>
            <a:ext cx="528472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E9C98B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학생용 안내서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2249190"/>
            <a:ext cx="5284724" cy="1488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4EC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온라인 캠퍼스</a:t>
            </a:r>
            <a:endParaRPr lang="en-US" sz="4800" dirty="0"/>
          </a:p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4EC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사용 안내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62000" y="3940770"/>
            <a:ext cx="5284724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처음 오신 분도 이 안내서를</a:t>
            </a:r>
            <a:endParaRPr lang="en-US" sz="1800" dirty="0"/>
          </a:p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한 장씩 넘기며 그대로 따라 하시면 됩니다.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62000" y="4855170"/>
            <a:ext cx="5284724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A9C4B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베리타스 성경 연구원 · 2026년 10월</a:t>
            </a:r>
            <a:endParaRPr lang="en-US" sz="1300" dirty="0"/>
          </a:p>
        </p:txBody>
      </p:sp>
      <p:pic>
        <p:nvPicPr>
          <p:cNvPr id="6" name="Image 0" descr="온라인 캠퍼스 대시보드 화면"/>
          <p:cNvPicPr>
            <a:picLocks noChangeAspect="1"/>
          </p:cNvPicPr>
          <p:nvPr/>
        </p:nvPicPr>
        <p:blipFill>
          <a:blip r:embed="rId3"/>
          <a:srcRect t="151" b="151"/>
          <a:stretch/>
        </p:blipFill>
        <p:spPr>
          <a:xfrm>
            <a:off x="6362700" y="1854200"/>
            <a:ext cx="5054600" cy="3149600"/>
          </a:xfrm>
          <a:prstGeom prst="roundRect">
            <a:avLst>
              <a:gd name="adj" fmla="val 3629"/>
            </a:avLst>
          </a:prstGeom>
          <a:effectLst>
            <a:outerShdw blurRad="406400" dist="152400" dir="5400000" algn="bl" rotWithShape="0">
              <a:srgbClr val="000000">
                <a:alpha val="35000"/>
              </a:srgbClr>
            </a:outerShdw>
          </a:effectLst>
        </p:spPr>
      </p:pic>
      <p:sp>
        <p:nvSpPr>
          <p:cNvPr id="7" name="Shape 4"/>
          <p:cNvSpPr/>
          <p:nvPr/>
        </p:nvSpPr>
        <p:spPr>
          <a:xfrm>
            <a:off x="6356350" y="1847850"/>
            <a:ext cx="5067300" cy="3162300"/>
          </a:xfrm>
          <a:prstGeom prst="roundRect">
            <a:avLst>
              <a:gd name="adj" fmla="val 3815"/>
            </a:avLst>
          </a:prstGeom>
          <a:noFill/>
          <a:ln w="12700">
            <a:solidFill>
              <a:srgbClr val="3E6E5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시작하기 전에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이 안내서 보는 법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65175" y="1707505"/>
            <a:ext cx="3380284" cy="2532360"/>
          </a:xfrm>
          <a:prstGeom prst="roundRect">
            <a:avLst>
              <a:gd name="adj" fmla="val 4890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5" name="Text 3"/>
          <p:cNvSpPr/>
          <p:nvPr/>
        </p:nvSpPr>
        <p:spPr>
          <a:xfrm>
            <a:off x="1073150" y="201548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3150" y="2625080"/>
            <a:ext cx="2847264" cy="322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주황색 번호 = 누를 곳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3150" y="3074640"/>
            <a:ext cx="2847264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화면 그림 위의 번호와 옆 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설명의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b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</a:b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번호가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같습니다. 번호 순서대로 따라 하세요.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405809" y="1707505"/>
            <a:ext cx="3380333" cy="2532360"/>
          </a:xfrm>
          <a:prstGeom prst="roundRect">
            <a:avLst>
              <a:gd name="adj" fmla="val 4890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9" name="Text 7"/>
          <p:cNvSpPr/>
          <p:nvPr/>
        </p:nvSpPr>
        <p:spPr>
          <a:xfrm>
            <a:off x="4713784" y="2015480"/>
            <a:ext cx="2764383" cy="403820"/>
          </a:xfrm>
          <a:prstGeom prst="roundRect">
            <a:avLst>
              <a:gd name="adj" fmla="val 18870"/>
            </a:avLst>
          </a:prstGeom>
          <a:solidFill>
            <a:srgbClr val="E3EDE6"/>
          </a:solidFill>
          <a:ln/>
        </p:spPr>
        <p:txBody>
          <a:bodyPr wrap="square" lIns="130082" tIns="28482" rIns="56294" bIns="3082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F4A3A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로그인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713784" y="2571700"/>
            <a:ext cx="2847315" cy="322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굵은 글씨 = 버튼 이름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713784" y="3021261"/>
            <a:ext cx="2847315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500" b="1" dirty="0" err="1">
                <a:solidFill>
                  <a:srgbClr val="4B5A53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로그인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처럼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굵게 쓴 말은 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화면에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250"/>
              </a:lnSpc>
              <a:buNone/>
            </a:pP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적힌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버튼·메뉴 이름 그대로입니다.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046492" y="1707505"/>
            <a:ext cx="3380333" cy="2532360"/>
          </a:xfrm>
          <a:prstGeom prst="roundRect">
            <a:avLst>
              <a:gd name="adj" fmla="val 4890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pic>
        <p:nvPicPr>
          <p:cNvPr id="13" name="Image 0" descr="Lightbulb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354467" y="2015480"/>
            <a:ext cx="457200" cy="4572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8354467" y="2625080"/>
            <a:ext cx="2847315" cy="322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막히면 41쪽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8354467" y="3074640"/>
            <a:ext cx="2847315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자주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묻는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질문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과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도움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받는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곳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을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먼저 보세요. 천천히 해도 괜찮습니다.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762000" y="4598640"/>
            <a:ext cx="1098804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※ 그림은 설명용 예시 화면입니다. 강좌 이름과 학생 이름은 실제 화면과 다를 수 있습니다.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2쪽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차례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필요한 부분만 골라 보셔도 됩니다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65175" y="1631305"/>
            <a:ext cx="2546350" cy="1530251"/>
          </a:xfrm>
          <a:prstGeom prst="roundRect">
            <a:avLst>
              <a:gd name="adj" fmla="val 7262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5" name="Text 3"/>
          <p:cNvSpPr/>
          <p:nvPr/>
        </p:nvSpPr>
        <p:spPr>
          <a:xfrm>
            <a:off x="971550" y="1837680"/>
            <a:ext cx="2197608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1부 · 4쪽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71550" y="2132310"/>
            <a:ext cx="2197608" cy="306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시작하기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71550" y="2476450"/>
            <a:ext cx="2197608" cy="504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회원가입, 로그인, 비밀번호 찾기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470275" y="1631305"/>
            <a:ext cx="2546350" cy="1530251"/>
          </a:xfrm>
          <a:prstGeom prst="roundRect">
            <a:avLst>
              <a:gd name="adj" fmla="val 7262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9" name="Text 7"/>
          <p:cNvSpPr/>
          <p:nvPr/>
        </p:nvSpPr>
        <p:spPr>
          <a:xfrm>
            <a:off x="3676650" y="1837680"/>
            <a:ext cx="2197608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2부 · 10쪽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676650" y="2132310"/>
            <a:ext cx="2197608" cy="306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화면 둘러보기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676650" y="2476450"/>
            <a:ext cx="2197608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대시보드, 메뉴, 휴대폰 화면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75375" y="1631305"/>
            <a:ext cx="2546350" cy="1530251"/>
          </a:xfrm>
          <a:prstGeom prst="roundRect">
            <a:avLst>
              <a:gd name="adj" fmla="val 7262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3" name="Text 11"/>
          <p:cNvSpPr/>
          <p:nvPr/>
        </p:nvSpPr>
        <p:spPr>
          <a:xfrm>
            <a:off x="6381750" y="1837680"/>
            <a:ext cx="2197608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3부 · 15쪽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81750" y="2132310"/>
            <a:ext cx="2197608" cy="306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수강 신청과 납부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381750" y="2476450"/>
            <a:ext cx="2336800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과목 신청, 무료·유료, 카드 결제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880475" y="1631305"/>
            <a:ext cx="2546350" cy="1530251"/>
          </a:xfrm>
          <a:prstGeom prst="roundRect">
            <a:avLst>
              <a:gd name="adj" fmla="val 7262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7" name="Text 15"/>
          <p:cNvSpPr/>
          <p:nvPr/>
        </p:nvSpPr>
        <p:spPr>
          <a:xfrm>
            <a:off x="9086850" y="1837680"/>
            <a:ext cx="2197608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4부 · 20쪽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086850" y="2132310"/>
            <a:ext cx="2197608" cy="306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수업 듣기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9086850" y="2476450"/>
            <a:ext cx="2197608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영상, 읽기, Zoom 라이브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765175" y="3320306"/>
            <a:ext cx="2546350" cy="1290886"/>
          </a:xfrm>
          <a:prstGeom prst="roundRect">
            <a:avLst>
              <a:gd name="adj" fmla="val 8608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1" name="Text 19"/>
          <p:cNvSpPr/>
          <p:nvPr/>
        </p:nvSpPr>
        <p:spPr>
          <a:xfrm>
            <a:off x="971550" y="3526681"/>
            <a:ext cx="2197608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5부 · 27쪽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71550" y="3821311"/>
            <a:ext cx="2197608" cy="306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과제와 시험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71550" y="4165451"/>
            <a:ext cx="2197608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과제 제출, 퀴즈 응시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3470275" y="3320306"/>
            <a:ext cx="2546350" cy="1290886"/>
          </a:xfrm>
          <a:prstGeom prst="roundRect">
            <a:avLst>
              <a:gd name="adj" fmla="val 8608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5" name="Text 23"/>
          <p:cNvSpPr/>
          <p:nvPr/>
        </p:nvSpPr>
        <p:spPr>
          <a:xfrm>
            <a:off x="3676650" y="3526681"/>
            <a:ext cx="2197608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6부 · 32쪽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3676650" y="3821311"/>
            <a:ext cx="2197608" cy="306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소통과 알림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3676650" y="4165451"/>
            <a:ext cx="2197608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공지, 토론, 질문하기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175375" y="3320306"/>
            <a:ext cx="2546350" cy="1290886"/>
          </a:xfrm>
          <a:prstGeom prst="roundRect">
            <a:avLst>
              <a:gd name="adj" fmla="val 8608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9" name="Text 27"/>
          <p:cNvSpPr/>
          <p:nvPr/>
        </p:nvSpPr>
        <p:spPr>
          <a:xfrm>
            <a:off x="6381750" y="3526681"/>
            <a:ext cx="2197608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7부 · 36쪽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6381750" y="3821311"/>
            <a:ext cx="2197608" cy="306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기록과 자료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6381750" y="4165451"/>
            <a:ext cx="2197608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일정, 성적, 성경, 프로필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8877300" y="3317131"/>
            <a:ext cx="2552700" cy="1297236"/>
          </a:xfrm>
          <a:prstGeom prst="roundRect">
            <a:avLst>
              <a:gd name="adj" fmla="val 8811"/>
            </a:avLst>
          </a:prstGeom>
          <a:solidFill>
            <a:srgbClr val="1F4A3A"/>
          </a:solidFill>
          <a:ln/>
        </p:spPr>
        <p:txBody>
          <a:bodyPr/>
          <a:lstStyle/>
          <a:p>
            <a:endParaRPr lang="ko-US"/>
          </a:p>
        </p:txBody>
      </p:sp>
      <p:sp>
        <p:nvSpPr>
          <p:cNvPr id="33" name="Text 31"/>
          <p:cNvSpPr/>
          <p:nvPr/>
        </p:nvSpPr>
        <p:spPr>
          <a:xfrm>
            <a:off x="9080500" y="3520331"/>
            <a:ext cx="2210689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E9C98B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41쪽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9080500" y="3814961"/>
            <a:ext cx="2210689" cy="306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F7F4EC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막혔을 때</a:t>
            </a:r>
            <a:endParaRPr lang="en-US" sz="1700" dirty="0"/>
          </a:p>
        </p:txBody>
      </p:sp>
      <p:sp>
        <p:nvSpPr>
          <p:cNvPr id="35" name="Text 33"/>
          <p:cNvSpPr/>
          <p:nvPr/>
        </p:nvSpPr>
        <p:spPr>
          <a:xfrm>
            <a:off x="9080500" y="4159101"/>
            <a:ext cx="2210689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자주 묻는 질문, 도움 받는 곳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3쪽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F4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2357140"/>
            <a:ext cx="1098804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150" dirty="0">
                <a:solidFill>
                  <a:srgbClr val="E9C98B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1부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2895600"/>
            <a:ext cx="10988040" cy="756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4EC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시작하기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62000" y="3881090"/>
            <a:ext cx="10988040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18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캠퍼스 찾아가기 · 회원가입 · 로그인 · 비밀번호 찾기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A9C4B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4쪽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1부 · 시작하기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준비할 것은 세 가지뿐입니다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65175" y="1682105"/>
            <a:ext cx="3380284" cy="2506960"/>
          </a:xfrm>
          <a:prstGeom prst="roundRect">
            <a:avLst>
              <a:gd name="adj" fmla="val 4939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pic>
        <p:nvPicPr>
          <p:cNvPr id="5" name="Image 0" descr="Glob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3150" y="1990080"/>
            <a:ext cx="457200" cy="457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73150" y="2586980"/>
            <a:ext cx="2847264" cy="322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인터넷 되는 기기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73150" y="3023840"/>
            <a:ext cx="2847264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컴퓨터, 태블릿, 휴대폰 모두 됩니다. 영상 강의는 큰 화면이 편합니다.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405809" y="1682105"/>
            <a:ext cx="3380333" cy="2506960"/>
          </a:xfrm>
          <a:prstGeom prst="roundRect">
            <a:avLst>
              <a:gd name="adj" fmla="val 4939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pic>
        <p:nvPicPr>
          <p:cNvPr id="9" name="Image 1" descr="PaperPlan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13784" y="1990080"/>
            <a:ext cx="457200" cy="457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713784" y="2586980"/>
            <a:ext cx="2847315" cy="322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내 이메일 주소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4713784" y="3023840"/>
            <a:ext cx="2847315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가입 확인 메일과 비밀번호 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찾기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250"/>
              </a:lnSpc>
              <a:buNone/>
            </a:pP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메일이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이 주소로 옵니다. </a:t>
            </a:r>
          </a:p>
          <a:p>
            <a:pPr marL="0" indent="0" algn="l">
              <a:lnSpc>
                <a:spcPts val="2250"/>
              </a:lnSpc>
              <a:buNone/>
            </a:pP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Gmail이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있으면 더 쉽습니다.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8046492" y="1682105"/>
            <a:ext cx="3380333" cy="2506960"/>
          </a:xfrm>
          <a:prstGeom prst="roundRect">
            <a:avLst>
              <a:gd name="adj" fmla="val 4939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pic>
        <p:nvPicPr>
          <p:cNvPr id="13" name="Image 2" descr="Link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354467" y="1990080"/>
            <a:ext cx="457200" cy="4572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354467" y="2586980"/>
            <a:ext cx="2847315" cy="322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캠퍼스 주소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8354467" y="3023840"/>
            <a:ext cx="2847315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안내받은 캠퍼스 주소를 인터넷 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창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250"/>
              </a:lnSpc>
              <a:buNone/>
            </a:pP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맨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위 주소창에 입력하세요.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762000" y="4522440"/>
            <a:ext cx="10668000" cy="635000"/>
          </a:xfrm>
          <a:prstGeom prst="roundRect">
            <a:avLst>
              <a:gd name="adj" fmla="val 16000"/>
            </a:avLst>
          </a:prstGeom>
          <a:solidFill>
            <a:srgbClr val="FBEBDD"/>
          </a:solidFill>
          <a:ln/>
        </p:spPr>
        <p:txBody>
          <a:bodyPr/>
          <a:lstStyle/>
          <a:p>
            <a:endParaRPr lang="ko-US"/>
          </a:p>
        </p:txBody>
      </p:sp>
      <p:pic>
        <p:nvPicPr>
          <p:cNvPr id="17" name="Image 3" descr="Star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90600" y="4700240"/>
            <a:ext cx="279400" cy="2794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397000" y="4701828"/>
            <a:ext cx="8420636" cy="30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5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한 번 들어간 뒤 </a:t>
            </a:r>
            <a:r>
              <a:rPr lang="en-US" sz="1500" b="1" dirty="0">
                <a:solidFill>
                  <a:srgbClr val="5A3416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즐겨찾기(북마크)</a:t>
            </a:r>
            <a:r>
              <a:rPr lang="en-US" sz="15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에 넣어 두면 다음부터는 주소를 다시 칠 필요가 없습니다.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1부 시작하기 · 5쪽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1부 · 시작하기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캠퍼스 첫 화면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773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77330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개설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과목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보기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889720"/>
            <a:ext cx="3610356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지금 열린 과목, 강사, 수강료를 봅니다. </a:t>
            </a:r>
          </a:p>
          <a:p>
            <a:pPr marL="0" indent="0" algn="l">
              <a:lnSpc>
                <a:spcPts val="2030"/>
              </a:lnSpc>
              <a:buNone/>
            </a:pP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로그인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없이도 됩니다.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60846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608461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로그인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2920851"/>
            <a:ext cx="3610356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처음이면 로그인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화면에서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새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계정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만들기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030"/>
              </a:lnSpc>
              <a:buNone/>
            </a:pP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누릅니다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. (다음 쪽)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63959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3639592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한국어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 언어 선택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3951982"/>
            <a:ext cx="3610356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화면 글자를 다른 언어로 바꿀 때 누릅니다.</a:t>
            </a:r>
            <a:endParaRPr lang="en-US" sz="1400" dirty="0"/>
          </a:p>
        </p:txBody>
      </p:sp>
      <p:pic>
        <p:nvPicPr>
          <p:cNvPr id="13" name="Image 0" descr="캠퍼스 첫 화면"/>
          <p:cNvPicPr>
            <a:picLocks noChangeAspect="1"/>
          </p:cNvPicPr>
          <p:nvPr/>
        </p:nvPicPr>
        <p:blipFill>
          <a:blip r:embed="rId3"/>
          <a:srcRect l="-60" r="-60"/>
          <a:stretch/>
        </p:blipFill>
        <p:spPr>
          <a:xfrm>
            <a:off x="5086350" y="1583680"/>
            <a:ext cx="6337300" cy="3956050"/>
          </a:xfrm>
          <a:prstGeom prst="roundRect">
            <a:avLst>
              <a:gd name="adj" fmla="val 2408"/>
            </a:avLst>
          </a:prstGeom>
        </p:spPr>
      </p:pic>
      <p:sp>
        <p:nvSpPr>
          <p:cNvPr id="14" name="Shape 11"/>
          <p:cNvSpPr/>
          <p:nvPr/>
        </p:nvSpPr>
        <p:spPr>
          <a:xfrm>
            <a:off x="5083175" y="1580505"/>
            <a:ext cx="6343650" cy="3962400"/>
          </a:xfrm>
          <a:prstGeom prst="roundRect">
            <a:avLst>
              <a:gd name="adj" fmla="val 2484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5" name="Shape 12"/>
          <p:cNvSpPr/>
          <p:nvPr/>
        </p:nvSpPr>
        <p:spPr>
          <a:xfrm>
            <a:off x="5438775" y="4120505"/>
            <a:ext cx="717550" cy="260350"/>
          </a:xfrm>
          <a:prstGeom prst="roundRect">
            <a:avLst>
              <a:gd name="adj" fmla="val 23171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6" name="Text 13"/>
          <p:cNvSpPr/>
          <p:nvPr/>
        </p:nvSpPr>
        <p:spPr>
          <a:xfrm>
            <a:off x="5207000" y="39395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10658475" y="1631305"/>
            <a:ext cx="412750" cy="273050"/>
          </a:xfrm>
          <a:prstGeom prst="roundRect">
            <a:avLst>
              <a:gd name="adj" fmla="val 22093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8" name="Text 15"/>
          <p:cNvSpPr/>
          <p:nvPr/>
        </p:nvSpPr>
        <p:spPr>
          <a:xfrm>
            <a:off x="10668000" y="19710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9782175" y="1669405"/>
            <a:ext cx="806450" cy="196850"/>
          </a:xfrm>
          <a:prstGeom prst="roundRect">
            <a:avLst>
              <a:gd name="adj" fmla="val 30645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0" name="Text 17"/>
          <p:cNvSpPr/>
          <p:nvPr/>
        </p:nvSpPr>
        <p:spPr>
          <a:xfrm>
            <a:off x="9906000" y="19710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1부 시작하기 · 6쪽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6331204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1부 · 시작하기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633120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회원가입 (처음 한 번만)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773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77330"/>
            <a:ext cx="586028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Gmail이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있다면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Google로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가입하기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889720"/>
            <a:ext cx="586028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 Google 계정을 고르면 가입이 끝납니다. 2·3번은 건너뛰세요.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37609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376091"/>
            <a:ext cx="586028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아니면 네 칸을 채웁니다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2688481"/>
            <a:ext cx="586028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이름(실명), 이메일, 비밀번호(8자 이상), 같은 비밀번호 한 번 더.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17485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3174851"/>
            <a:ext cx="586028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계정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만들기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3487241"/>
            <a:ext cx="5860288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확인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이메일을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보냈습니다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가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보이면 내 이메일함을 열어 메일 속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링크를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030"/>
              </a:lnSpc>
              <a:buNone/>
            </a:pP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누르세요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. 그러면 가입 완료입니다.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62000" y="4231382"/>
            <a:ext cx="6146800" cy="562570"/>
          </a:xfrm>
          <a:prstGeom prst="roundRect">
            <a:avLst>
              <a:gd name="adj" fmla="val 18060"/>
            </a:avLst>
          </a:prstGeom>
          <a:solidFill>
            <a:srgbClr val="FBEBDD"/>
          </a:solidFill>
          <a:ln/>
        </p:spPr>
        <p:txBody>
          <a:bodyPr/>
          <a:lstStyle/>
          <a:p>
            <a:endParaRPr lang="ko-US"/>
          </a:p>
        </p:txBody>
      </p:sp>
      <p:pic>
        <p:nvPicPr>
          <p:cNvPr id="14" name="Image 0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9800" y="4383782"/>
            <a:ext cx="254000" cy="25400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295400" y="4383782"/>
            <a:ext cx="559866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이름은 </a:t>
            </a:r>
            <a:r>
              <a:rPr lang="en-US" sz="1400" b="1" dirty="0">
                <a:solidFill>
                  <a:srgbClr val="5A3416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성적표와 수료증에 그대로 인쇄</a:t>
            </a:r>
            <a:r>
              <a:rPr lang="en-US" sz="14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됩니다. 실명으로 적어 주세요.</a:t>
            </a:r>
            <a:endParaRPr lang="en-US" sz="1400" dirty="0"/>
          </a:p>
        </p:txBody>
      </p:sp>
      <p:pic>
        <p:nvPicPr>
          <p:cNvPr id="16" name="Image 1" descr="회원가입 화면"/>
          <p:cNvPicPr>
            <a:picLocks noChangeAspect="1"/>
          </p:cNvPicPr>
          <p:nvPr/>
        </p:nvPicPr>
        <p:blipFill>
          <a:blip r:embed="rId4"/>
          <a:srcRect t="-31" b="-31"/>
          <a:stretch/>
        </p:blipFill>
        <p:spPr>
          <a:xfrm>
            <a:off x="7372350" y="615950"/>
            <a:ext cx="4051300" cy="5067300"/>
          </a:xfrm>
          <a:prstGeom prst="roundRect">
            <a:avLst>
              <a:gd name="adj" fmla="val 2351"/>
            </a:avLst>
          </a:prstGeom>
        </p:spPr>
      </p:pic>
      <p:sp>
        <p:nvSpPr>
          <p:cNvPr id="17" name="Shape 13"/>
          <p:cNvSpPr/>
          <p:nvPr/>
        </p:nvSpPr>
        <p:spPr>
          <a:xfrm>
            <a:off x="7369175" y="612775"/>
            <a:ext cx="4057650" cy="5073650"/>
          </a:xfrm>
          <a:prstGeom prst="roundRect">
            <a:avLst>
              <a:gd name="adj" fmla="val 2426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8" name="Shape 14"/>
          <p:cNvSpPr/>
          <p:nvPr/>
        </p:nvSpPr>
        <p:spPr>
          <a:xfrm>
            <a:off x="8016875" y="1971675"/>
            <a:ext cx="2762250" cy="36195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9" name="Text 15"/>
          <p:cNvSpPr/>
          <p:nvPr/>
        </p:nvSpPr>
        <p:spPr>
          <a:xfrm>
            <a:off x="7594600" y="19812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8016875" y="2644775"/>
            <a:ext cx="2762250" cy="2317750"/>
          </a:xfrm>
          <a:prstGeom prst="roundRect">
            <a:avLst>
              <a:gd name="adj" fmla="val 2603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1" name="Text 17"/>
          <p:cNvSpPr/>
          <p:nvPr/>
        </p:nvSpPr>
        <p:spPr>
          <a:xfrm>
            <a:off x="7594600" y="26416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8016875" y="5051425"/>
            <a:ext cx="2762250" cy="336550"/>
          </a:xfrm>
          <a:prstGeom prst="roundRect">
            <a:avLst>
              <a:gd name="adj" fmla="val 17925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3" name="Text 19"/>
          <p:cNvSpPr/>
          <p:nvPr/>
        </p:nvSpPr>
        <p:spPr>
          <a:xfrm>
            <a:off x="7594600" y="50546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1부 시작하기 · 7쪽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6331204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1부 · 시작하기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633120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로그인 (올 때마다)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646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64630"/>
            <a:ext cx="586028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Google로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가입했다면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Google로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계속하기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877020"/>
            <a:ext cx="586028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이것만 누르면 됩니다. 2·3번은 건너뛰세요.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35069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350691"/>
            <a:ext cx="586028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이메일과 비밀번호 입력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2663081"/>
            <a:ext cx="586028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가입할 때 쓴 이메일과 비밀번호입니다.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13675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3136751"/>
            <a:ext cx="586028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로그인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3449141"/>
            <a:ext cx="586028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 대시보드가 열립니다. (11쪽)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2000" y="392281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219200" y="3922812"/>
            <a:ext cx="586028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비밀번호가 기억나지 않으면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19200" y="4235202"/>
            <a:ext cx="586028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비밀번호를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잊으셨나요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?]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누르세요. (다음 쪽)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62000" y="4708872"/>
            <a:ext cx="6331204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계정이 아직 없다면 오른쪽 </a:t>
            </a:r>
            <a:r>
              <a:rPr lang="en-US" sz="1300" dirty="0" err="1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아래</a:t>
            </a: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새</a:t>
            </a: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계정</a:t>
            </a: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만들기</a:t>
            </a: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→ 7쪽</a:t>
            </a:r>
            <a:endParaRPr lang="en-US" sz="1300" dirty="0"/>
          </a:p>
        </p:txBody>
      </p:sp>
      <p:pic>
        <p:nvPicPr>
          <p:cNvPr id="17" name="Image 0" descr="로그인 화면"/>
          <p:cNvPicPr>
            <a:picLocks noChangeAspect="1"/>
          </p:cNvPicPr>
          <p:nvPr/>
        </p:nvPicPr>
        <p:blipFill>
          <a:blip r:embed="rId3"/>
          <a:srcRect t="-31" b="-31"/>
          <a:stretch/>
        </p:blipFill>
        <p:spPr>
          <a:xfrm>
            <a:off x="7372350" y="615950"/>
            <a:ext cx="4051300" cy="5067300"/>
          </a:xfrm>
          <a:prstGeom prst="roundRect">
            <a:avLst>
              <a:gd name="adj" fmla="val 2351"/>
            </a:avLst>
          </a:prstGeom>
        </p:spPr>
      </p:pic>
      <p:sp>
        <p:nvSpPr>
          <p:cNvPr id="18" name="Shape 15"/>
          <p:cNvSpPr/>
          <p:nvPr/>
        </p:nvSpPr>
        <p:spPr>
          <a:xfrm>
            <a:off x="7369175" y="612775"/>
            <a:ext cx="4057650" cy="5073650"/>
          </a:xfrm>
          <a:prstGeom prst="roundRect">
            <a:avLst>
              <a:gd name="adj" fmla="val 2426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9" name="Shape 16"/>
          <p:cNvSpPr/>
          <p:nvPr/>
        </p:nvSpPr>
        <p:spPr>
          <a:xfrm>
            <a:off x="8016875" y="2390775"/>
            <a:ext cx="2762250" cy="36195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0" name="Text 17"/>
          <p:cNvSpPr/>
          <p:nvPr/>
        </p:nvSpPr>
        <p:spPr>
          <a:xfrm>
            <a:off x="7594600" y="24003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8016875" y="3063875"/>
            <a:ext cx="2762250" cy="1149350"/>
          </a:xfrm>
          <a:prstGeom prst="roundRect">
            <a:avLst>
              <a:gd name="adj" fmla="val 5249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2" name="Text 19"/>
          <p:cNvSpPr/>
          <p:nvPr/>
        </p:nvSpPr>
        <p:spPr>
          <a:xfrm>
            <a:off x="7594600" y="30607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8016875" y="4308475"/>
            <a:ext cx="2762250" cy="336550"/>
          </a:xfrm>
          <a:prstGeom prst="roundRect">
            <a:avLst>
              <a:gd name="adj" fmla="val 17925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4" name="Text 21"/>
          <p:cNvSpPr/>
          <p:nvPr/>
        </p:nvSpPr>
        <p:spPr>
          <a:xfrm>
            <a:off x="7594600" y="431165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8016875" y="4702175"/>
            <a:ext cx="831850" cy="222250"/>
          </a:xfrm>
          <a:prstGeom prst="roundRect">
            <a:avLst>
              <a:gd name="adj" fmla="val 27143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6" name="Text 23"/>
          <p:cNvSpPr/>
          <p:nvPr/>
        </p:nvSpPr>
        <p:spPr>
          <a:xfrm>
            <a:off x="7594600" y="46482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1부 시작하기 · 8쪽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6331204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1부 · 시작하기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633120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비밀번호를 잊었을 때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646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64630"/>
            <a:ext cx="586028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가입한 이메일 입력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877020"/>
            <a:ext cx="586028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로그인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화면의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비밀번호를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잊으셨나요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?]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누르면 이 화면이 나옵니다.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35069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350691"/>
            <a:ext cx="586028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재설정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링크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보내기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2663081"/>
            <a:ext cx="586028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이메일함에 비밀번호 재설정 메일이 옵니다.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13675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2E6B5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3136751"/>
            <a:ext cx="586028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메일 속 링크 누르기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3449141"/>
            <a:ext cx="586028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새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비밀번호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두 번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적고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비밀번호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변경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을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누릅니다.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2000" y="392281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2E6B5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219200" y="3922812"/>
            <a:ext cx="586028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새 비밀번호로 다시 로그인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19200" y="4235202"/>
            <a:ext cx="586028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로그인 화면으로 자동으로 돌아갑니다.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62000" y="4708872"/>
            <a:ext cx="6146800" cy="783530"/>
          </a:xfrm>
          <a:prstGeom prst="roundRect">
            <a:avLst>
              <a:gd name="adj" fmla="val 12967"/>
            </a:avLst>
          </a:prstGeom>
          <a:solidFill>
            <a:srgbClr val="FBEBDD"/>
          </a:solidFill>
          <a:ln/>
        </p:spPr>
        <p:txBody>
          <a:bodyPr/>
          <a:lstStyle/>
          <a:p>
            <a:endParaRPr lang="ko-US"/>
          </a:p>
        </p:txBody>
      </p:sp>
      <p:pic>
        <p:nvPicPr>
          <p:cNvPr id="17" name="Image 0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9800" y="4861272"/>
            <a:ext cx="254000" cy="25400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295400" y="4861272"/>
            <a:ext cx="5598668" cy="504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메일은 </a:t>
            </a:r>
            <a:r>
              <a:rPr lang="en-US" sz="1300" b="1" dirty="0">
                <a:solidFill>
                  <a:srgbClr val="5A3416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요청한 같은 기기</a:t>
            </a:r>
            <a:r>
              <a:rPr lang="en-US" sz="13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에서 여세요. 여러 통이면 </a:t>
            </a:r>
            <a:r>
              <a:rPr lang="en-US" sz="1300" b="1" dirty="0">
                <a:solidFill>
                  <a:srgbClr val="5A3416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가장 최근 메일</a:t>
            </a:r>
            <a:r>
              <a:rPr lang="en-US" sz="13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만 됩니다. </a:t>
            </a:r>
            <a:br>
              <a:rPr lang="en-US" sz="13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</a:br>
            <a:r>
              <a:rPr lang="en-US" sz="1300" dirty="0" err="1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다시</a:t>
            </a:r>
            <a:r>
              <a:rPr lang="en-US" sz="13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요청은 60초 뒤에 가능합니다.</a:t>
            </a:r>
            <a:endParaRPr lang="en-US" sz="1300" dirty="0"/>
          </a:p>
        </p:txBody>
      </p:sp>
      <p:pic>
        <p:nvPicPr>
          <p:cNvPr id="19" name="Image 1" descr="비밀번호 찾기 화면"/>
          <p:cNvPicPr>
            <a:picLocks noChangeAspect="1"/>
          </p:cNvPicPr>
          <p:nvPr/>
        </p:nvPicPr>
        <p:blipFill>
          <a:blip r:embed="rId4"/>
          <a:srcRect t="-31" b="-31"/>
          <a:stretch/>
        </p:blipFill>
        <p:spPr>
          <a:xfrm>
            <a:off x="7372350" y="615950"/>
            <a:ext cx="4051300" cy="5067300"/>
          </a:xfrm>
          <a:prstGeom prst="roundRect">
            <a:avLst>
              <a:gd name="adj" fmla="val 2351"/>
            </a:avLst>
          </a:prstGeom>
        </p:spPr>
      </p:pic>
      <p:sp>
        <p:nvSpPr>
          <p:cNvPr id="20" name="Shape 16"/>
          <p:cNvSpPr/>
          <p:nvPr/>
        </p:nvSpPr>
        <p:spPr>
          <a:xfrm>
            <a:off x="7369175" y="612775"/>
            <a:ext cx="4057650" cy="5073650"/>
          </a:xfrm>
          <a:prstGeom prst="roundRect">
            <a:avLst>
              <a:gd name="adj" fmla="val 2426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1" name="Shape 17"/>
          <p:cNvSpPr/>
          <p:nvPr/>
        </p:nvSpPr>
        <p:spPr>
          <a:xfrm>
            <a:off x="8016875" y="3495675"/>
            <a:ext cx="2762250" cy="552450"/>
          </a:xfrm>
          <a:prstGeom prst="roundRect">
            <a:avLst>
              <a:gd name="adj" fmla="val 10920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2" name="Text 18"/>
          <p:cNvSpPr/>
          <p:nvPr/>
        </p:nvSpPr>
        <p:spPr>
          <a:xfrm>
            <a:off x="7594600" y="35941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23" name="Shape 19"/>
          <p:cNvSpPr/>
          <p:nvPr/>
        </p:nvSpPr>
        <p:spPr>
          <a:xfrm>
            <a:off x="8016875" y="4124325"/>
            <a:ext cx="2762250" cy="323850"/>
          </a:xfrm>
          <a:prstGeom prst="roundRect">
            <a:avLst>
              <a:gd name="adj" fmla="val 18627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4" name="Text 20"/>
          <p:cNvSpPr/>
          <p:nvPr/>
        </p:nvSpPr>
        <p:spPr>
          <a:xfrm>
            <a:off x="7594600" y="412115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1부 시작하기 · 9쪽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F4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2357140"/>
            <a:ext cx="1098804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150" dirty="0">
                <a:solidFill>
                  <a:srgbClr val="E9C98B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2부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2895600"/>
            <a:ext cx="10988040" cy="756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4EC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화면 둘러보기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62000" y="3881090"/>
            <a:ext cx="10988040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18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대시보드 · 왼쪽 메뉴 · 오른쪽 위 내 이름 · 휴대폰에서 보기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A9C4B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10쪽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2부 · 화면 둘러보기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대시보드: 로그인하면 보이는 첫 화면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773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77330"/>
            <a:ext cx="361035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왼쪽 메뉴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219200" y="1859905"/>
            <a:ext cx="361035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모든 곳으로 가는 길 (다음 쪽)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62000" y="2230735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230735"/>
            <a:ext cx="361035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이어서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학습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 ★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219200" y="2513310"/>
            <a:ext cx="361035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지난번 멈춘 곳부터 바로 시작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2000" y="288414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2884140"/>
            <a:ext cx="361035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다음에 할 일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219200" y="3166715"/>
            <a:ext cx="361035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마감이 다가오는 과제·시험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62000" y="3537545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219200" y="3537545"/>
            <a:ext cx="361035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다가오는 일정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19200" y="3820120"/>
            <a:ext cx="361035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수업·출석 날짜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62000" y="419095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5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19200" y="4190950"/>
            <a:ext cx="361035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내 이름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219200" y="4473525"/>
            <a:ext cx="361035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프로필, 알림, 로그아웃 (13쪽)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62000" y="4844355"/>
            <a:ext cx="3962400" cy="681930"/>
          </a:xfrm>
          <a:prstGeom prst="roundRect">
            <a:avLst>
              <a:gd name="adj" fmla="val 11174"/>
            </a:avLst>
          </a:prstGeom>
          <a:solidFill>
            <a:srgbClr val="E3EDE6"/>
          </a:solidFill>
          <a:ln/>
        </p:spPr>
        <p:txBody>
          <a:bodyPr wrap="square" lIns="117382" tIns="79282" rIns="6892" bIns="53882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어디서든 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왼쪽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대시보드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를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누르면 이 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화면으로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1885"/>
              </a:lnSpc>
              <a:buNone/>
            </a:pP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돌아옵니다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.</a:t>
            </a:r>
            <a:endParaRPr lang="en-US" sz="1300" dirty="0"/>
          </a:p>
        </p:txBody>
      </p:sp>
      <p:pic>
        <p:nvPicPr>
          <p:cNvPr id="20" name="Image 0" descr="대시보드 화면"/>
          <p:cNvPicPr>
            <a:picLocks noChangeAspect="1"/>
          </p:cNvPicPr>
          <p:nvPr/>
        </p:nvPicPr>
        <p:blipFill>
          <a:blip r:embed="rId3"/>
          <a:srcRect l="-60" r="-60"/>
          <a:stretch/>
        </p:blipFill>
        <p:spPr>
          <a:xfrm>
            <a:off x="5086350" y="1583680"/>
            <a:ext cx="6337300" cy="3956050"/>
          </a:xfrm>
          <a:prstGeom prst="roundRect">
            <a:avLst>
              <a:gd name="adj" fmla="val 2408"/>
            </a:avLst>
          </a:prstGeom>
        </p:spPr>
      </p:pic>
      <p:sp>
        <p:nvSpPr>
          <p:cNvPr id="21" name="Shape 18"/>
          <p:cNvSpPr/>
          <p:nvPr/>
        </p:nvSpPr>
        <p:spPr>
          <a:xfrm>
            <a:off x="5083175" y="1580505"/>
            <a:ext cx="6343650" cy="3962400"/>
          </a:xfrm>
          <a:prstGeom prst="roundRect">
            <a:avLst>
              <a:gd name="adj" fmla="val 2484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2" name="Shape 19"/>
          <p:cNvSpPr/>
          <p:nvPr/>
        </p:nvSpPr>
        <p:spPr>
          <a:xfrm>
            <a:off x="5146675" y="2126605"/>
            <a:ext cx="1187450" cy="3371850"/>
          </a:xfrm>
          <a:prstGeom prst="roundRect">
            <a:avLst>
              <a:gd name="adj" fmla="val 5080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3" name="Text 20"/>
          <p:cNvSpPr/>
          <p:nvPr/>
        </p:nvSpPr>
        <p:spPr>
          <a:xfrm>
            <a:off x="6388100" y="21107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6727825" y="4253855"/>
            <a:ext cx="730250" cy="311150"/>
          </a:xfrm>
          <a:prstGeom prst="roundRect">
            <a:avLst>
              <a:gd name="adj" fmla="val 19388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5" name="Text 22"/>
          <p:cNvSpPr/>
          <p:nvPr/>
        </p:nvSpPr>
        <p:spPr>
          <a:xfrm>
            <a:off x="7531100" y="42443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6619875" y="4984105"/>
            <a:ext cx="3079750" cy="546100"/>
          </a:xfrm>
          <a:prstGeom prst="roundRect">
            <a:avLst>
              <a:gd name="adj" fmla="val 11047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7" name="Text 24"/>
          <p:cNvSpPr/>
          <p:nvPr/>
        </p:nvSpPr>
        <p:spPr>
          <a:xfrm>
            <a:off x="9321800" y="50571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9756775" y="4984105"/>
            <a:ext cx="1441450" cy="546100"/>
          </a:xfrm>
          <a:prstGeom prst="roundRect">
            <a:avLst>
              <a:gd name="adj" fmla="val 11047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9" name="Text 26"/>
          <p:cNvSpPr/>
          <p:nvPr/>
        </p:nvSpPr>
        <p:spPr>
          <a:xfrm>
            <a:off x="10820400" y="45618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>
            <a:off x="10721975" y="1694805"/>
            <a:ext cx="501650" cy="247650"/>
          </a:xfrm>
          <a:prstGeom prst="roundRect">
            <a:avLst>
              <a:gd name="adj" fmla="val 24359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31" name="Text 28"/>
          <p:cNvSpPr/>
          <p:nvPr/>
        </p:nvSpPr>
        <p:spPr>
          <a:xfrm>
            <a:off x="10820400" y="20091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5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2부 화면 둘러보기 · 11쪽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2부 · 화면 둘러보기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왼쪽 메뉴: 무엇이 어디에 있나요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65175" y="1605905"/>
            <a:ext cx="2546350" cy="3643412"/>
          </a:xfrm>
          <a:prstGeom prst="roundRect">
            <a:avLst>
              <a:gd name="adj" fmla="val 4364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5" name="Text 3"/>
          <p:cNvSpPr/>
          <p:nvPr/>
        </p:nvSpPr>
        <p:spPr>
          <a:xfrm>
            <a:off x="971550" y="1812280"/>
            <a:ext cx="2197608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학습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71550" y="2185640"/>
            <a:ext cx="219760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대시보드</a:t>
            </a:r>
            <a:endParaRPr lang="en-US" sz="140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첫 화면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71550" y="2779961"/>
            <a:ext cx="219760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내 강좌</a:t>
            </a:r>
            <a:endParaRPr lang="en-US" sz="140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지금 듣는 강좌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71550" y="3374281"/>
            <a:ext cx="219760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수강 신청</a:t>
            </a:r>
            <a:endParaRPr lang="en-US" sz="140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새 과목 신청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71550" y="3968601"/>
            <a:ext cx="219760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과제와 시험</a:t>
            </a:r>
            <a:endParaRPr lang="en-US" sz="140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할 일 모아 보기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71550" y="4562921"/>
            <a:ext cx="219760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일정</a:t>
            </a:r>
            <a:endParaRPr lang="en-US" sz="140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달력, 내 일정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470275" y="1605905"/>
            <a:ext cx="2546350" cy="3643412"/>
          </a:xfrm>
          <a:prstGeom prst="roundRect">
            <a:avLst>
              <a:gd name="adj" fmla="val 4364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2" name="Text 10"/>
          <p:cNvSpPr/>
          <p:nvPr/>
        </p:nvSpPr>
        <p:spPr>
          <a:xfrm>
            <a:off x="3676650" y="1812280"/>
            <a:ext cx="2197608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소통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676650" y="2185640"/>
            <a:ext cx="219760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강좌 공지</a:t>
            </a:r>
            <a:endParaRPr lang="en-US" sz="140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강사·학교의 알림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676650" y="2779961"/>
            <a:ext cx="219760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강좌 토론</a:t>
            </a:r>
            <a:endParaRPr lang="en-US" sz="140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함께 듣는 분들과 대화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76650" y="3374281"/>
            <a:ext cx="219760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질문하기</a:t>
            </a:r>
            <a:endParaRPr lang="en-US" sz="140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강사·관리자에게 질문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75375" y="1605905"/>
            <a:ext cx="2546350" cy="3643412"/>
          </a:xfrm>
          <a:prstGeom prst="roundRect">
            <a:avLst>
              <a:gd name="adj" fmla="val 4364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7" name="Text 15"/>
          <p:cNvSpPr/>
          <p:nvPr/>
        </p:nvSpPr>
        <p:spPr>
          <a:xfrm>
            <a:off x="6381750" y="1812280"/>
            <a:ext cx="2197608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기록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381750" y="2185640"/>
            <a:ext cx="219760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활동 기록</a:t>
            </a:r>
            <a:endParaRPr lang="en-US" sz="140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내가 한 학습 내역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81750" y="2779961"/>
            <a:ext cx="219760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성적과 수료 문서</a:t>
            </a:r>
            <a:endParaRPr lang="en-US" sz="140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성적표, 수료증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381750" y="3374281"/>
            <a:ext cx="219760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등록금 납부</a:t>
            </a:r>
            <a:endParaRPr lang="en-US" sz="140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결제, 영수증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880475" y="1605905"/>
            <a:ext cx="2546350" cy="3643412"/>
          </a:xfrm>
          <a:prstGeom prst="roundRect">
            <a:avLst>
              <a:gd name="adj" fmla="val 4364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2" name="Text 20"/>
          <p:cNvSpPr/>
          <p:nvPr/>
        </p:nvSpPr>
        <p:spPr>
          <a:xfrm>
            <a:off x="9086850" y="1812280"/>
            <a:ext cx="2197608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자료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086850" y="2185640"/>
            <a:ext cx="219760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성경</a:t>
            </a:r>
            <a:endParaRPr lang="en-US" sz="140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읽기, 듣기, 통독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2부 화면 둘러보기 · 12쪽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4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2부 · 화면 둘러보기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89298"/>
            <a:ext cx="10988040" cy="478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66"/>
              </a:lnSpc>
              <a:buNone/>
            </a:pPr>
            <a:r>
              <a:rPr lang="en-US" sz="2972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오른쪽 위: 언어와 내 이름</a:t>
            </a:r>
            <a:endParaRPr lang="en-US" sz="2972" dirty="0"/>
          </a:p>
        </p:txBody>
      </p:sp>
      <p:pic>
        <p:nvPicPr>
          <p:cNvPr id="4" name="Image 0" descr="화면 오른쪽 위 확대"/>
          <p:cNvPicPr>
            <a:picLocks noChangeAspect="1"/>
          </p:cNvPicPr>
          <p:nvPr/>
        </p:nvPicPr>
        <p:blipFill>
          <a:blip r:embed="rId3"/>
          <a:srcRect l="-236" r="-236"/>
          <a:stretch/>
        </p:blipFill>
        <p:spPr>
          <a:xfrm>
            <a:off x="768350" y="1602482"/>
            <a:ext cx="6845300" cy="1524000"/>
          </a:xfrm>
          <a:prstGeom prst="roundRect">
            <a:avLst>
              <a:gd name="adj" fmla="val 6250"/>
            </a:avLst>
          </a:prstGeom>
        </p:spPr>
      </p:pic>
      <p:sp>
        <p:nvSpPr>
          <p:cNvPr id="5" name="Shape 2"/>
          <p:cNvSpPr/>
          <p:nvPr/>
        </p:nvSpPr>
        <p:spPr>
          <a:xfrm>
            <a:off x="765175" y="1599307"/>
            <a:ext cx="6851650" cy="1530350"/>
          </a:xfrm>
          <a:prstGeom prst="roundRect">
            <a:avLst>
              <a:gd name="adj" fmla="val 6432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6" name="Shape 3"/>
          <p:cNvSpPr/>
          <p:nvPr/>
        </p:nvSpPr>
        <p:spPr>
          <a:xfrm>
            <a:off x="1958975" y="2120007"/>
            <a:ext cx="2901950" cy="641350"/>
          </a:xfrm>
          <a:prstGeom prst="roundRect">
            <a:avLst>
              <a:gd name="adj" fmla="val 13366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7" name="Text 4"/>
          <p:cNvSpPr/>
          <p:nvPr/>
        </p:nvSpPr>
        <p:spPr>
          <a:xfrm>
            <a:off x="1714500" y="178663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146675" y="2120007"/>
            <a:ext cx="1555750" cy="641350"/>
          </a:xfrm>
          <a:prstGeom prst="roundRect">
            <a:avLst>
              <a:gd name="adj" fmla="val 13366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9" name="Text 6"/>
          <p:cNvSpPr/>
          <p:nvPr/>
        </p:nvSpPr>
        <p:spPr>
          <a:xfrm>
            <a:off x="6756400" y="178663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62000" y="333603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219200" y="3336032"/>
            <a:ext cx="70114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언어 메뉴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219200" y="3648422"/>
            <a:ext cx="7011416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지구본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([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한국어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])을 누르면 메뉴·버튼 글자의 언어가 바뀝니다.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62000" y="4109393"/>
            <a:ext cx="7264400" cy="997496"/>
          </a:xfrm>
          <a:prstGeom prst="roundRect">
            <a:avLst>
              <a:gd name="adj" fmla="val 10186"/>
            </a:avLst>
          </a:prstGeom>
          <a:solidFill>
            <a:srgbClr val="E3EDE6"/>
          </a:solidFill>
          <a:ln/>
        </p:spPr>
        <p:txBody>
          <a:bodyPr/>
          <a:lstStyle/>
          <a:p>
            <a:endParaRPr lang="ko-US"/>
          </a:p>
        </p:txBody>
      </p:sp>
      <p:pic>
        <p:nvPicPr>
          <p:cNvPr id="14" name="Image 1" descr="Boo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39800" y="4249093"/>
            <a:ext cx="279400" cy="2794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333500" y="4249093"/>
            <a:ext cx="6710553" cy="743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강의를 번역해서 볼 수 있습니다.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강좌가 다른 언어로 쓰였어도 책 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모양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([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원문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])을 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누르고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강의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언어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에서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원하는 언어를 고르면 제목·본문·퀴즈·과제가 그 언어로 보입니다. 아직 번역되지 않은 부분은 원문 그대로 나옵니다.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762000" y="5310088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1219200" y="5310088"/>
            <a:ext cx="70114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내 이름 누르기 → 오른쪽 메뉴가 열립니다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1219200" y="5622479"/>
            <a:ext cx="7011416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새 알림이 있으면 이름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왼쪽에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새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알림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표시가 생깁니다. 누르면 알림을 봅니다.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8385175" y="1599307"/>
            <a:ext cx="3041650" cy="3195241"/>
          </a:xfrm>
          <a:prstGeom prst="roundRect">
            <a:avLst>
              <a:gd name="adj" fmla="val 4071"/>
            </a:avLst>
          </a:prstGeom>
          <a:solidFill>
            <a:srgbClr val="FFFDF8"/>
          </a:solidFill>
          <a:ln w="6350">
            <a:solidFill>
              <a:srgbClr val="D6D0C2"/>
            </a:solidFill>
            <a:prstDash val="solid"/>
          </a:ln>
          <a:effectLst>
            <a:outerShdw blurRad="254000" dist="101600" dir="5400000" algn="bl" rotWithShape="0">
              <a:srgbClr val="1E2A25">
                <a:alpha val="12000"/>
              </a:srgbClr>
            </a:outerShdw>
          </a:effectLst>
        </p:spPr>
        <p:txBody>
          <a:bodyPr/>
          <a:lstStyle/>
          <a:p>
            <a:endParaRPr lang="ko-US"/>
          </a:p>
        </p:txBody>
      </p:sp>
      <p:sp>
        <p:nvSpPr>
          <p:cNvPr id="20" name="Text 16"/>
          <p:cNvSpPr/>
          <p:nvPr/>
        </p:nvSpPr>
        <p:spPr>
          <a:xfrm>
            <a:off x="8616950" y="1831082"/>
            <a:ext cx="265544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6B776F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내 설정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8388350" y="2593677"/>
            <a:ext cx="3035300" cy="0"/>
          </a:xfrm>
          <a:prstGeom prst="line">
            <a:avLst/>
          </a:prstGeom>
          <a:noFill/>
          <a:ln w="6350">
            <a:solidFill>
              <a:srgbClr val="EAE5D9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2" name="Text 18"/>
          <p:cNvSpPr/>
          <p:nvPr/>
        </p:nvSpPr>
        <p:spPr>
          <a:xfrm>
            <a:off x="8616950" y="2209502"/>
            <a:ext cx="265544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 프로필 </a:t>
            </a:r>
            <a:r>
              <a:rPr lang="en-US" sz="15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· 40쪽</a:t>
            </a:r>
            <a:endParaRPr lang="en-US" sz="1500" dirty="0"/>
          </a:p>
        </p:txBody>
      </p:sp>
      <p:sp>
        <p:nvSpPr>
          <p:cNvPr id="23" name="Shape 19"/>
          <p:cNvSpPr/>
          <p:nvPr/>
        </p:nvSpPr>
        <p:spPr>
          <a:xfrm>
            <a:off x="8388350" y="3095327"/>
            <a:ext cx="3035300" cy="0"/>
          </a:xfrm>
          <a:prstGeom prst="line">
            <a:avLst/>
          </a:prstGeom>
          <a:noFill/>
          <a:ln w="6350">
            <a:solidFill>
              <a:srgbClr val="EAE5D9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4" name="Text 20"/>
          <p:cNvSpPr/>
          <p:nvPr/>
        </p:nvSpPr>
        <p:spPr>
          <a:xfrm>
            <a:off x="8616950" y="2711152"/>
            <a:ext cx="265544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알림·수신 설정 </a:t>
            </a:r>
            <a:r>
              <a:rPr lang="en-US" sz="15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· 35쪽</a:t>
            </a:r>
            <a:endParaRPr lang="en-US" sz="1500" dirty="0"/>
          </a:p>
        </p:txBody>
      </p:sp>
      <p:sp>
        <p:nvSpPr>
          <p:cNvPr id="25" name="Shape 21"/>
          <p:cNvSpPr/>
          <p:nvPr/>
        </p:nvSpPr>
        <p:spPr>
          <a:xfrm>
            <a:off x="8388350" y="3596977"/>
            <a:ext cx="3035300" cy="0"/>
          </a:xfrm>
          <a:prstGeom prst="line">
            <a:avLst/>
          </a:prstGeom>
          <a:noFill/>
          <a:ln w="6350">
            <a:solidFill>
              <a:srgbClr val="EAE5D9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6" name="Text 22"/>
          <p:cNvSpPr/>
          <p:nvPr/>
        </p:nvSpPr>
        <p:spPr>
          <a:xfrm>
            <a:off x="8616950" y="3212802"/>
            <a:ext cx="265544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도움말 </a:t>
            </a:r>
            <a:r>
              <a:rPr lang="en-US" sz="15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· 42쪽</a:t>
            </a:r>
            <a:endParaRPr lang="en-US" sz="1500" dirty="0"/>
          </a:p>
        </p:txBody>
      </p:sp>
      <p:sp>
        <p:nvSpPr>
          <p:cNvPr id="27" name="Text 23"/>
          <p:cNvSpPr/>
          <p:nvPr/>
        </p:nvSpPr>
        <p:spPr>
          <a:xfrm>
            <a:off x="8616950" y="3714452"/>
            <a:ext cx="265544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B9561A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로그아웃</a:t>
            </a:r>
            <a:endParaRPr lang="en-US" sz="1500" dirty="0"/>
          </a:p>
        </p:txBody>
      </p:sp>
      <p:sp>
        <p:nvSpPr>
          <p:cNvPr id="28" name="Text 24"/>
          <p:cNvSpPr/>
          <p:nvPr/>
        </p:nvSpPr>
        <p:spPr>
          <a:xfrm>
            <a:off x="8616950" y="4171652"/>
            <a:ext cx="2655443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여러 사람이 쓰는 컴퓨터라면 끝날 때 꼭 로그아웃하세요.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2부 화면 둘러보기 · 13쪽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7809357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2부 · 화면 둘러보기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7809357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휴대폰에서 볼 때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773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77330"/>
            <a:ext cx="7338441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[☰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학생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메뉴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889720"/>
            <a:ext cx="7338441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왼쪽 메뉴가 여기 숨어 있습니다. 누르면 펼쳐지고,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닫기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나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바깥을 누르면 접힙니다.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37609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376091"/>
            <a:ext cx="7338441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동그라미 속 내 이름 첫 글자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2688481"/>
            <a:ext cx="7338441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컴퓨터의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이름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같습니다. 프로필, 알림, 로그아웃이 있습니다.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17485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2E6B5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3174851"/>
            <a:ext cx="7338441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나머지는 컴퓨터와 같습니다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3487241"/>
            <a:ext cx="7338441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손가락으로 화면을 위로 밀어 아래 내용을 보세요.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2000" y="3973612"/>
            <a:ext cx="7581900" cy="476250"/>
          </a:xfrm>
          <a:prstGeom prst="roundRect">
            <a:avLst>
              <a:gd name="adj" fmla="val 16000"/>
            </a:avLst>
          </a:prstGeom>
          <a:solidFill>
            <a:srgbClr val="FFFDF8"/>
          </a:solidFill>
          <a:ln/>
        </p:spPr>
        <p:txBody>
          <a:bodyPr wrap="square" lIns="130082" tIns="91982" rIns="0" bIns="66582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긴 과제를 쓰거나 파일을 올릴 때는 컴퓨터가 더 편합니다.</a:t>
            </a:r>
            <a:endParaRPr lang="en-US" sz="1300" dirty="0"/>
          </a:p>
        </p:txBody>
      </p:sp>
      <p:pic>
        <p:nvPicPr>
          <p:cNvPr id="14" name="Image 0" descr="휴대폰 대시보드 화면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4300" y="711200"/>
            <a:ext cx="2374900" cy="4749800"/>
          </a:xfrm>
          <a:custGeom>
            <a:avLst/>
            <a:gdLst/>
            <a:ahLst/>
            <a:cxnLst/>
            <a:rect l="l" t="t" r="r" b="b"/>
            <a:pathLst>
              <a:path w="2374900" h="4749800">
                <a:moveTo>
                  <a:pt x="0" y="76200"/>
                </a:moveTo>
                <a:arcTo wR="127000" hR="127000" stAng="10800000" swAng="2212194"/>
                <a:lnTo>
                  <a:pt x="2349500" y="0"/>
                </a:lnTo>
                <a:arcTo wR="127000" hR="127000" stAng="19387806" swAng="2212194"/>
                <a:lnTo>
                  <a:pt x="2374900" y="4673600"/>
                </a:lnTo>
                <a:arcTo wR="127000" hR="127000" stAng="0" swAng="2212194"/>
                <a:lnTo>
                  <a:pt x="25400" y="4749800"/>
                </a:lnTo>
                <a:arcTo wR="127000" hR="127000" stAng="8587806" swAng="2212194"/>
                <a:close/>
              </a:path>
            </a:pathLst>
          </a:custGeom>
        </p:spPr>
      </p:pic>
      <p:sp>
        <p:nvSpPr>
          <p:cNvPr id="15" name="Shape 12"/>
          <p:cNvSpPr/>
          <p:nvPr/>
        </p:nvSpPr>
        <p:spPr>
          <a:xfrm>
            <a:off x="8978900" y="635000"/>
            <a:ext cx="2425700" cy="4902200"/>
          </a:xfrm>
          <a:prstGeom prst="roundRect">
            <a:avLst>
              <a:gd name="adj" fmla="val 6283"/>
            </a:avLst>
          </a:prstGeom>
          <a:noFill/>
          <a:ln w="50800">
            <a:solidFill>
              <a:srgbClr val="1E2A25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6" name="Shape 13"/>
          <p:cNvSpPr/>
          <p:nvPr/>
        </p:nvSpPr>
        <p:spPr>
          <a:xfrm>
            <a:off x="9032875" y="663575"/>
            <a:ext cx="539750" cy="273050"/>
          </a:xfrm>
          <a:prstGeom prst="roundRect">
            <a:avLst>
              <a:gd name="adj" fmla="val 22093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7" name="Text 14"/>
          <p:cNvSpPr/>
          <p:nvPr/>
        </p:nvSpPr>
        <p:spPr>
          <a:xfrm>
            <a:off x="9144000" y="9906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11090275" y="663575"/>
            <a:ext cx="260350" cy="260350"/>
          </a:xfrm>
          <a:prstGeom prst="roundRect">
            <a:avLst>
              <a:gd name="adj" fmla="val 50000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9" name="Text 16"/>
          <p:cNvSpPr/>
          <p:nvPr/>
        </p:nvSpPr>
        <p:spPr>
          <a:xfrm>
            <a:off x="11049000" y="9906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2부 화면 둘러보기 · 14쪽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F4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2357140"/>
            <a:ext cx="1098804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150" dirty="0">
                <a:solidFill>
                  <a:srgbClr val="E9C98B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3부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2895600"/>
            <a:ext cx="10988040" cy="756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4EC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수강 신청과 등록금 납부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62000" y="3881090"/>
            <a:ext cx="10988040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18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과목 고르기 · 무료와 유료의 차이 · 카드 결제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A9C4B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15쪽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3부 · 수강 신청과 납부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듣고 싶은 과목 신청하기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6027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602730"/>
            <a:ext cx="604342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왼쪽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메뉴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수강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신청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915120"/>
            <a:ext cx="604342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지금 신청할 수 있는 과목 카드가 보입니다.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37609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376091"/>
            <a:ext cx="604342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커리큘럼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보기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로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내용 확인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2688481"/>
            <a:ext cx="604342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몇 주 동안 무엇을 배우는지 미리 볼 수 있습니다.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14945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3149451"/>
            <a:ext cx="604342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신청 버튼 누르기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3461841"/>
            <a:ext cx="604342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무료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과목은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무료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수강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등록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], 유료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과목은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수강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신청 ·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결제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입니다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2000" y="3922812"/>
            <a:ext cx="6514338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신청한 뒤에는 같은 </a:t>
            </a:r>
            <a:r>
              <a:rPr lang="en-US" sz="1300" dirty="0" err="1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자리에</a:t>
            </a: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강의실로</a:t>
            </a: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이동</a:t>
            </a: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</a:t>
            </a: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, 결제를 마치지 </a:t>
            </a:r>
            <a:r>
              <a:rPr lang="en-US" sz="1300" dirty="0" err="1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않았다면</a:t>
            </a: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결제</a:t>
            </a: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계속하기</a:t>
            </a: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가</a:t>
            </a: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1950"/>
              </a:lnSpc>
              <a:buNone/>
            </a:pPr>
            <a:r>
              <a:rPr lang="en-US" sz="1300" dirty="0" err="1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보입니다</a:t>
            </a:r>
            <a:r>
              <a:rPr lang="en-US" sz="13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496175" y="1605905"/>
            <a:ext cx="3930650" cy="3089771"/>
          </a:xfrm>
          <a:prstGeom prst="roundRect">
            <a:avLst>
              <a:gd name="adj" fmla="val 4008"/>
            </a:avLst>
          </a:prstGeom>
          <a:solidFill>
            <a:srgbClr val="FFFDF8"/>
          </a:solidFill>
          <a:ln w="6350">
            <a:solidFill>
              <a:srgbClr val="D6D0C2"/>
            </a:solidFill>
            <a:prstDash val="solid"/>
          </a:ln>
          <a:effectLst>
            <a:outerShdw blurRad="254000" dist="101600" dir="5400000" algn="bl" rotWithShape="0">
              <a:srgbClr val="1E2A25">
                <a:alpha val="10000"/>
              </a:srgbClr>
            </a:outerShdw>
          </a:effectLst>
        </p:spPr>
        <p:txBody>
          <a:bodyPr/>
          <a:lstStyle/>
          <a:p>
            <a:endParaRPr lang="ko-US"/>
          </a:p>
        </p:txBody>
      </p:sp>
      <p:sp>
        <p:nvSpPr>
          <p:cNvPr id="15" name="Text 13"/>
          <p:cNvSpPr/>
          <p:nvPr/>
        </p:nvSpPr>
        <p:spPr>
          <a:xfrm>
            <a:off x="7753350" y="1894830"/>
            <a:ext cx="54631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모집 중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584111" y="1866255"/>
            <a:ext cx="582364" cy="270470"/>
          </a:xfrm>
          <a:prstGeom prst="roundRect">
            <a:avLst>
              <a:gd name="adj" fmla="val 17608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A53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BI101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753350" y="2254200"/>
            <a:ext cx="3518789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성경개론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753350" y="2703761"/>
            <a:ext cx="3518789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강의 12개 · 남은 자리 8석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753350" y="3049191"/>
            <a:ext cx="3416300" cy="495300"/>
          </a:xfrm>
          <a:prstGeom prst="roundRect">
            <a:avLst>
              <a:gd name="adj" fmla="val 17949"/>
            </a:avLst>
          </a:prstGeom>
          <a:solidFill>
            <a:srgbClr val="1F4A3A"/>
          </a:solidFill>
          <a:ln/>
        </p:spPr>
        <p:txBody>
          <a:bodyPr wrap="square" lIns="79690" tIns="88262" rIns="79690" bIns="62862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수강 신청 · 결제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759700" y="3665141"/>
            <a:ext cx="3403600" cy="439390"/>
          </a:xfrm>
          <a:prstGeom prst="roundRect">
            <a:avLst>
              <a:gd name="adj" fmla="val 18787"/>
            </a:avLst>
          </a:prstGeom>
          <a:noFill/>
          <a:ln w="12700">
            <a:solidFill>
              <a:srgbClr val="1F4A3A"/>
            </a:solidFill>
            <a:prstDash val="solid"/>
          </a:ln>
        </p:spPr>
        <p:txBody>
          <a:bodyPr wrap="square" lIns="88280" tIns="71072" rIns="88280" bIns="45672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A3A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커리큘럼 보기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702106" y="4225181"/>
            <a:ext cx="351878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▲ 과목 카드 예시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3부 수강 신청과 납부 · 16쪽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3부 · 수강 신청과 납부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신청한 다음에는 어떻게 되나요?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719560"/>
            <a:ext cx="1905000" cy="622300"/>
          </a:xfrm>
          <a:prstGeom prst="roundRect">
            <a:avLst>
              <a:gd name="adj" fmla="val 16327"/>
            </a:avLst>
          </a:prstGeom>
          <a:solidFill>
            <a:srgbClr val="1F4A3A"/>
          </a:solidFill>
          <a:ln/>
        </p:spPr>
        <p:txBody>
          <a:bodyPr wrap="square" lIns="122642" tIns="148042" rIns="122642" bIns="122642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무료 과목</a:t>
            </a:r>
            <a:endParaRPr lang="en-US" sz="1500" dirty="0"/>
          </a:p>
        </p:txBody>
      </p:sp>
      <p:pic>
        <p:nvPicPr>
          <p:cNvPr id="5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844800" y="1878310"/>
            <a:ext cx="609600" cy="304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635375" y="1707505"/>
            <a:ext cx="7791450" cy="646410"/>
          </a:xfrm>
          <a:prstGeom prst="roundRect">
            <a:avLst>
              <a:gd name="adj" fmla="val 15226"/>
            </a:avLst>
          </a:prstGeom>
          <a:solidFill>
            <a:srgbClr val="FFFDF8"/>
          </a:solidFill>
          <a:ln w="6350">
            <a:solidFill>
              <a:srgbClr val="D6D0C2"/>
            </a:solidFill>
            <a:prstDash val="solid"/>
          </a:ln>
        </p:spPr>
        <p:txBody>
          <a:bodyPr wrap="square" lIns="202947" tIns="152147" rIns="0" bIns="126747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바로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내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강좌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에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들어갑니다. 곧바로 공부를 시작하세요.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62000" y="2750790"/>
            <a:ext cx="1905000" cy="622300"/>
          </a:xfrm>
          <a:prstGeom prst="roundRect">
            <a:avLst>
              <a:gd name="adj" fmla="val 16327"/>
            </a:avLst>
          </a:prstGeom>
          <a:solidFill>
            <a:srgbClr val="B9561A"/>
          </a:solidFill>
          <a:ln/>
        </p:spPr>
        <p:txBody>
          <a:bodyPr wrap="square" lIns="122642" tIns="148042" rIns="122642" bIns="122642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유료 · 카드</a:t>
            </a:r>
            <a:endParaRPr lang="en-US" sz="1500" dirty="0"/>
          </a:p>
        </p:txBody>
      </p:sp>
      <p:pic>
        <p:nvPicPr>
          <p:cNvPr id="8" name="Image 1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44800" y="2909540"/>
            <a:ext cx="609600" cy="3048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635375" y="2614265"/>
            <a:ext cx="2660650" cy="895350"/>
          </a:xfrm>
          <a:prstGeom prst="roundRect">
            <a:avLst>
              <a:gd name="adj" fmla="val 10993"/>
            </a:avLst>
          </a:prstGeom>
          <a:solidFill>
            <a:srgbClr val="FFFDF8"/>
          </a:solidFill>
          <a:ln w="6350">
            <a:solidFill>
              <a:srgbClr val="D6D0C2"/>
            </a:solidFill>
            <a:prstDash val="solid"/>
          </a:ln>
        </p:spPr>
        <p:txBody>
          <a:bodyPr wrap="square" lIns="177547" tIns="152147" rIns="110110" bIns="126747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등록금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납부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에서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카드로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b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</a:b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결제</a:t>
            </a:r>
            <a:endParaRPr lang="en-US" sz="1500" dirty="0"/>
          </a:p>
        </p:txBody>
      </p:sp>
      <p:pic>
        <p:nvPicPr>
          <p:cNvPr id="10" name="Image 2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77000" y="2909540"/>
            <a:ext cx="609600" cy="3048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267575" y="2747615"/>
            <a:ext cx="4159250" cy="628650"/>
          </a:xfrm>
          <a:prstGeom prst="roundRect">
            <a:avLst>
              <a:gd name="adj" fmla="val 15657"/>
            </a:avLst>
          </a:prstGeom>
          <a:solidFill>
            <a:srgbClr val="FFFDF8"/>
          </a:solidFill>
          <a:ln w="6350">
            <a:solidFill>
              <a:srgbClr val="D6D0C2"/>
            </a:solidFill>
            <a:prstDash val="solid"/>
          </a:ln>
        </p:spPr>
        <p:txBody>
          <a:bodyPr wrap="square" lIns="177547" tIns="152147" rIns="65152" bIns="126747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결제가 확인되면 바로 수강 시작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762000" y="3773140"/>
            <a:ext cx="1905000" cy="889000"/>
          </a:xfrm>
          <a:prstGeom prst="roundRect">
            <a:avLst>
              <a:gd name="adj" fmla="val 11429"/>
            </a:avLst>
          </a:prstGeom>
          <a:solidFill>
            <a:srgbClr val="B9561A"/>
          </a:solidFill>
          <a:ln/>
        </p:spPr>
        <p:txBody>
          <a:bodyPr wrap="square" lIns="122642" tIns="148042" rIns="122642" bIns="122642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유료 · Zelle/Venmo</a:t>
            </a:r>
            <a:endParaRPr lang="en-US" sz="1500" dirty="0"/>
          </a:p>
        </p:txBody>
      </p:sp>
      <p:pic>
        <p:nvPicPr>
          <p:cNvPr id="13" name="Image 3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44800" y="4065240"/>
            <a:ext cx="609600" cy="3048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635375" y="3769965"/>
            <a:ext cx="2660650" cy="895350"/>
          </a:xfrm>
          <a:prstGeom prst="roundRect">
            <a:avLst>
              <a:gd name="adj" fmla="val 10993"/>
            </a:avLst>
          </a:prstGeom>
          <a:solidFill>
            <a:srgbClr val="FFFDF8"/>
          </a:solidFill>
          <a:ln w="6350">
            <a:solidFill>
              <a:srgbClr val="D6D0C2"/>
            </a:solidFill>
            <a:prstDash val="solid"/>
          </a:ln>
        </p:spPr>
        <p:txBody>
          <a:bodyPr wrap="square" lIns="177547" tIns="152147" rIns="110110" bIns="126747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안내대로 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송금하고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b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</a:b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송금했습니다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500" dirty="0"/>
          </a:p>
        </p:txBody>
      </p:sp>
      <p:pic>
        <p:nvPicPr>
          <p:cNvPr id="15" name="Image 4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77000" y="4065240"/>
            <a:ext cx="609600" cy="30480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267575" y="3903315"/>
            <a:ext cx="4159250" cy="628650"/>
          </a:xfrm>
          <a:prstGeom prst="roundRect">
            <a:avLst>
              <a:gd name="adj" fmla="val 15657"/>
            </a:avLst>
          </a:prstGeom>
          <a:solidFill>
            <a:srgbClr val="FFFDF8"/>
          </a:solidFill>
          <a:ln w="6350">
            <a:solidFill>
              <a:srgbClr val="D6D0C2"/>
            </a:solidFill>
            <a:prstDash val="solid"/>
          </a:ln>
        </p:spPr>
        <p:txBody>
          <a:bodyPr wrap="square" lIns="177547" tIns="152147" rIns="65152" bIns="126747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캠퍼스 담당자가 입금을 확인하면 수강 시작</a:t>
            </a:r>
            <a:endParaRPr lang="en-US" sz="1500" dirty="0"/>
          </a:p>
        </p:txBody>
      </p:sp>
      <p:sp>
        <p:nvSpPr>
          <p:cNvPr id="17" name="Text 10"/>
          <p:cNvSpPr/>
          <p:nvPr/>
        </p:nvSpPr>
        <p:spPr>
          <a:xfrm>
            <a:off x="762000" y="5024090"/>
            <a:ext cx="1098804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유료 과목은 결제가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끝나야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강좌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에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나타납니다. 강좌가 안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보이면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등록금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납부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부터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확인하세요.</a:t>
            </a:r>
            <a:endParaRPr lang="en-US" sz="1400" dirty="0"/>
          </a:p>
        </p:txBody>
      </p:sp>
      <p:sp>
        <p:nvSpPr>
          <p:cNvPr id="18" name="Text 11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3부 수강 신청과 납부 · 17쪽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4813808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3부 · 수강 신청과 납부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4813808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등록금 내기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51930"/>
            <a:ext cx="481380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왼쪽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메뉴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등록금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납부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누르면 이 화면이 나옵니다.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62000" y="20129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219200" y="2012900"/>
            <a:ext cx="434289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낼 과목에 체크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19200" y="2325291"/>
            <a:ext cx="4342892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이번에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함께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결제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칸. 여러 과목을 한 번에 낼 수도 있습니다.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62000" y="304403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19200" y="3044031"/>
            <a:ext cx="434289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결제 방법 고르기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19200" y="3356421"/>
            <a:ext cx="434289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카드·간편결제, Zelle 송금, Venmo 송금 중 하나.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62000" y="381739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19200" y="3817392"/>
            <a:ext cx="434289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선택한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1개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과목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결제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19200" y="4129782"/>
            <a:ext cx="4342892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카드는 안전한 결제 창이 열립니다. 송금은 다음 쪽을 보세요.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62000" y="4848523"/>
            <a:ext cx="4673600" cy="681930"/>
          </a:xfrm>
          <a:prstGeom prst="roundRect">
            <a:avLst>
              <a:gd name="adj" fmla="val 11174"/>
            </a:avLst>
          </a:prstGeom>
          <a:solidFill>
            <a:srgbClr val="E3EDE6"/>
          </a:solidFill>
          <a:ln/>
        </p:spPr>
        <p:txBody>
          <a:bodyPr wrap="square" lIns="117382" tIns="79282" rIns="0" bIns="53882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할인 코드가 있으면 먼저 칸에 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넣고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할인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적용 · 최종 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금액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확인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을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누르세요.</a:t>
            </a:r>
            <a:endParaRPr lang="en-US" sz="1300" dirty="0"/>
          </a:p>
        </p:txBody>
      </p:sp>
      <p:pic>
        <p:nvPicPr>
          <p:cNvPr id="15" name="Image 0" descr="등록금 납부 화면"/>
          <p:cNvPicPr>
            <a:picLocks noChangeAspect="1"/>
          </p:cNvPicPr>
          <p:nvPr/>
        </p:nvPicPr>
        <p:blipFill>
          <a:blip r:embed="rId3"/>
          <a:srcRect t="-8" b="-8"/>
          <a:stretch/>
        </p:blipFill>
        <p:spPr>
          <a:xfrm>
            <a:off x="5848350" y="615950"/>
            <a:ext cx="5575300" cy="4946650"/>
          </a:xfrm>
          <a:prstGeom prst="roundRect">
            <a:avLst>
              <a:gd name="adj" fmla="val 1926"/>
            </a:avLst>
          </a:prstGeom>
        </p:spPr>
      </p:pic>
      <p:sp>
        <p:nvSpPr>
          <p:cNvPr id="16" name="Shape 13"/>
          <p:cNvSpPr/>
          <p:nvPr/>
        </p:nvSpPr>
        <p:spPr>
          <a:xfrm>
            <a:off x="5845175" y="612775"/>
            <a:ext cx="5581650" cy="4953000"/>
          </a:xfrm>
          <a:prstGeom prst="roundRect">
            <a:avLst>
              <a:gd name="adj" fmla="val 1987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7" name="Shape 14"/>
          <p:cNvSpPr/>
          <p:nvPr/>
        </p:nvSpPr>
        <p:spPr>
          <a:xfrm>
            <a:off x="6492875" y="1743075"/>
            <a:ext cx="857250" cy="260350"/>
          </a:xfrm>
          <a:prstGeom prst="roundRect">
            <a:avLst>
              <a:gd name="adj" fmla="val 23171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8" name="Text 15"/>
          <p:cNvSpPr/>
          <p:nvPr/>
        </p:nvSpPr>
        <p:spPr>
          <a:xfrm>
            <a:off x="7429500" y="170815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035675" y="3317875"/>
            <a:ext cx="5264150" cy="1454150"/>
          </a:xfrm>
          <a:prstGeom prst="roundRect">
            <a:avLst>
              <a:gd name="adj" fmla="val 4148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0" name="Text 17"/>
          <p:cNvSpPr/>
          <p:nvPr/>
        </p:nvSpPr>
        <p:spPr>
          <a:xfrm>
            <a:off x="10922000" y="29210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035675" y="5108575"/>
            <a:ext cx="1073150" cy="298450"/>
          </a:xfrm>
          <a:prstGeom prst="roundRect">
            <a:avLst>
              <a:gd name="adj" fmla="val 20213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2" name="Text 19"/>
          <p:cNvSpPr/>
          <p:nvPr/>
        </p:nvSpPr>
        <p:spPr>
          <a:xfrm>
            <a:off x="7188200" y="50927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3부 수강 신청과 납부 · 18쪽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3부 · 수강 신청과 납부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Zelle·Venmo로 보낼 때 · 영수증 받기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65175" y="1631305"/>
            <a:ext cx="2546350" cy="2585492"/>
          </a:xfrm>
          <a:prstGeom prst="roundRect">
            <a:avLst>
              <a:gd name="adj" fmla="val 4364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5" name="Text 3"/>
          <p:cNvSpPr/>
          <p:nvPr/>
        </p:nvSpPr>
        <p:spPr>
          <a:xfrm>
            <a:off x="996950" y="186308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77800" y="0"/>
                </a:moveTo>
                <a:lnTo>
                  <a:pt x="177800" y="0"/>
                </a:lnTo>
                <a:arcTo wR="177800" hR="177800" stAng="16200000" swAng="5400000"/>
                <a:lnTo>
                  <a:pt x="355600" y="177800"/>
                </a:lnTo>
                <a:arcTo wR="177800" hR="177800" stAng="0" swAng="5400000"/>
                <a:lnTo>
                  <a:pt x="177800" y="355600"/>
                </a:lnTo>
                <a:arcTo wR="177800" hR="177800" stAng="5400000" swAng="5400000"/>
                <a:lnTo>
                  <a:pt x="0" y="177800"/>
                </a:lnTo>
                <a:arcTo wR="177800" hR="1778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96950" y="2320280"/>
            <a:ext cx="2145284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송금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안내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받기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96950" y="2696170"/>
            <a:ext cx="2145284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결제 방법에서 Zelle 또는 Venmo를 고른 뒤 누릅니다.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470275" y="1631305"/>
            <a:ext cx="2546350" cy="2585492"/>
          </a:xfrm>
          <a:prstGeom prst="roundRect">
            <a:avLst>
              <a:gd name="adj" fmla="val 4364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9" name="Text 7"/>
          <p:cNvSpPr/>
          <p:nvPr/>
        </p:nvSpPr>
        <p:spPr>
          <a:xfrm>
            <a:off x="3702050" y="186308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77800" y="0"/>
                </a:moveTo>
                <a:lnTo>
                  <a:pt x="177800" y="0"/>
                </a:lnTo>
                <a:arcTo wR="177800" hR="177800" stAng="16200000" swAng="5400000"/>
                <a:lnTo>
                  <a:pt x="355600" y="177800"/>
                </a:lnTo>
                <a:arcTo wR="177800" hR="177800" stAng="0" swAng="5400000"/>
                <a:lnTo>
                  <a:pt x="177800" y="355600"/>
                </a:lnTo>
                <a:arcTo wR="177800" hR="177800" stAng="5400000" swAng="5400000"/>
                <a:lnTo>
                  <a:pt x="0" y="177800"/>
                </a:lnTo>
                <a:arcTo wR="177800" hR="1778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702050" y="2320280"/>
            <a:ext cx="2145284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안내대로 송금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702050" y="2696170"/>
            <a:ext cx="2145284" cy="1314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은행 앱이나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Venmo에서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030"/>
              </a:lnSpc>
              <a:buNone/>
            </a:pP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보이는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계정·금액으로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030"/>
              </a:lnSpc>
              <a:buNone/>
            </a:pP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보냅니다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. </a:t>
            </a:r>
            <a:r>
              <a:rPr lang="en-US" sz="1400" b="1" dirty="0" err="1">
                <a:solidFill>
                  <a:srgbClr val="4B5A53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메모에</a:t>
            </a:r>
            <a:r>
              <a:rPr lang="en-US" sz="1400" b="1" dirty="0">
                <a:solidFill>
                  <a:srgbClr val="4B5A53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확인 코드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를 꼭 적으세요.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복사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버튼이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030"/>
              </a:lnSpc>
              <a:buNone/>
            </a:pP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있습니다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75375" y="1631305"/>
            <a:ext cx="2546350" cy="2585492"/>
          </a:xfrm>
          <a:prstGeom prst="roundRect">
            <a:avLst>
              <a:gd name="adj" fmla="val 4364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3" name="Text 11"/>
          <p:cNvSpPr/>
          <p:nvPr/>
        </p:nvSpPr>
        <p:spPr>
          <a:xfrm>
            <a:off x="6407150" y="186308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77800" y="0"/>
                </a:moveTo>
                <a:lnTo>
                  <a:pt x="177800" y="0"/>
                </a:lnTo>
                <a:arcTo wR="177800" hR="177800" stAng="16200000" swAng="5400000"/>
                <a:lnTo>
                  <a:pt x="355600" y="177800"/>
                </a:lnTo>
                <a:arcTo wR="177800" hR="177800" stAng="0" swAng="5400000"/>
                <a:lnTo>
                  <a:pt x="177800" y="355600"/>
                </a:lnTo>
                <a:arcTo wR="177800" hR="177800" stAng="5400000" swAng="5400000"/>
                <a:lnTo>
                  <a:pt x="0" y="177800"/>
                </a:lnTo>
                <a:arcTo wR="177800" hR="1778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07150" y="2320280"/>
            <a:ext cx="2145284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송금했습니다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07150" y="2696170"/>
            <a:ext cx="2145284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캠퍼스로 돌아와 누릅니다. </a:t>
            </a:r>
            <a:b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</a:b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캠퍼스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담당자가 입금을 확인하면 수강이 열립니다.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877300" y="1628130"/>
            <a:ext cx="2552700" cy="2591842"/>
          </a:xfrm>
          <a:prstGeom prst="roundRect">
            <a:avLst>
              <a:gd name="adj" fmla="val 4478"/>
            </a:avLst>
          </a:prstGeom>
          <a:solidFill>
            <a:srgbClr val="1F4A3A"/>
          </a:solidFill>
          <a:ln/>
        </p:spPr>
        <p:txBody>
          <a:bodyPr/>
          <a:lstStyle/>
          <a:p>
            <a:endParaRPr lang="ko-US"/>
          </a:p>
        </p:txBody>
      </p:sp>
      <p:pic>
        <p:nvPicPr>
          <p:cNvPr id="17" name="Image 0" descr="CheckCircl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105900" y="1856730"/>
            <a:ext cx="355600" cy="35560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9105900" y="2313930"/>
            <a:ext cx="2158365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F7F4EC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영수증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9105900" y="2689820"/>
            <a:ext cx="2158365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같은 화면 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아래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납부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내역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에서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영수증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받기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를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누르세요.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62000" y="4499372"/>
            <a:ext cx="1098804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잘못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골랐다면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송금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안내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취소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], 카드 결제 창을 닫아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버렸다면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결제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창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다시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열기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누르면 됩니다.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3부 수강 신청과 납부 · 19쪽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F4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2357140"/>
            <a:ext cx="1098804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150" dirty="0">
                <a:solidFill>
                  <a:srgbClr val="E9C98B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4부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2895600"/>
            <a:ext cx="10988040" cy="756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4EC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수업 듣기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62000" y="3881090"/>
            <a:ext cx="10988040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18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 강좌 · 강좌 화면 · 영상 · 읽기 · Zoom 라이브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A9C4B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20쪽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4부 · 수업 듣기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내 강좌 열기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773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77330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왼쪽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내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강좌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889720"/>
            <a:ext cx="3610356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신청하고 결제까지 마친 강좌가 카드로 보입니다.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60846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608461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강좌 카드 누르기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2920851"/>
            <a:ext cx="3610356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초록 막대와 %는 내가 얼마나 들었는지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보여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030"/>
              </a:lnSpc>
              <a:buNone/>
            </a:pP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줍니다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639592"/>
            <a:ext cx="4081272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카드에는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현재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성적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이나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수료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완료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도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함께 표시됩니다.</a:t>
            </a:r>
            <a:endParaRPr lang="en-US" sz="1300" dirty="0"/>
          </a:p>
        </p:txBody>
      </p:sp>
      <p:pic>
        <p:nvPicPr>
          <p:cNvPr id="11" name="Image 0" descr="내 강좌 화면"/>
          <p:cNvPicPr>
            <a:picLocks noChangeAspect="1"/>
          </p:cNvPicPr>
          <p:nvPr/>
        </p:nvPicPr>
        <p:blipFill>
          <a:blip r:embed="rId3"/>
          <a:srcRect l="-60" r="-60"/>
          <a:stretch/>
        </p:blipFill>
        <p:spPr>
          <a:xfrm>
            <a:off x="5086350" y="1583680"/>
            <a:ext cx="6337300" cy="3956050"/>
          </a:xfrm>
          <a:prstGeom prst="roundRect">
            <a:avLst>
              <a:gd name="adj" fmla="val 2408"/>
            </a:avLst>
          </a:prstGeom>
        </p:spPr>
      </p:pic>
      <p:sp>
        <p:nvSpPr>
          <p:cNvPr id="12" name="Shape 9"/>
          <p:cNvSpPr/>
          <p:nvPr/>
        </p:nvSpPr>
        <p:spPr>
          <a:xfrm>
            <a:off x="5083175" y="1580505"/>
            <a:ext cx="6343650" cy="3962400"/>
          </a:xfrm>
          <a:prstGeom prst="roundRect">
            <a:avLst>
              <a:gd name="adj" fmla="val 2484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3" name="Shape 10"/>
          <p:cNvSpPr/>
          <p:nvPr/>
        </p:nvSpPr>
        <p:spPr>
          <a:xfrm>
            <a:off x="5146675" y="2367905"/>
            <a:ext cx="1187450" cy="247650"/>
          </a:xfrm>
          <a:prstGeom prst="roundRect">
            <a:avLst>
              <a:gd name="adj" fmla="val 24359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4" name="Text 11"/>
          <p:cNvSpPr/>
          <p:nvPr/>
        </p:nvSpPr>
        <p:spPr>
          <a:xfrm>
            <a:off x="5613400" y="19964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613525" y="3072755"/>
            <a:ext cx="1492250" cy="1022350"/>
          </a:xfrm>
          <a:prstGeom prst="roundRect">
            <a:avLst>
              <a:gd name="adj" fmla="val 8385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6" name="Text 13"/>
          <p:cNvSpPr/>
          <p:nvPr/>
        </p:nvSpPr>
        <p:spPr>
          <a:xfrm>
            <a:off x="7747000" y="27076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4부 수업 듣기 · 21쪽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4부 · 수업 듣기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강좌 화면 읽는 법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773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77330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이어서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학습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889720"/>
            <a:ext cx="3610356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아직 안 끝낸 다음 강의로 바로 갑니다.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32529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325291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위쪽 탭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2637681"/>
            <a:ext cx="3610356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학습 모듈(강의 목록), 학습 진도, 과제와 시험, </a:t>
            </a:r>
          </a:p>
          <a:p>
            <a:pPr marL="0" indent="0" algn="l">
              <a:lnSpc>
                <a:spcPts val="2030"/>
              </a:lnSpc>
              <a:buNone/>
            </a:pP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공지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, 출석, 토론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33102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3331021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강의 한 줄을 누르면 시작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3643412"/>
            <a:ext cx="3610356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초록 ✓ 표시는 이미 끝낸 강의입니다.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2000" y="4078982"/>
            <a:ext cx="4081272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아직 열리지 않은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강의에는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[○월 ○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일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공개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처럼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열리는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1950"/>
              </a:lnSpc>
              <a:buNone/>
            </a:pP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날이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적혀 있습니다.</a:t>
            </a:r>
            <a:endParaRPr lang="en-US" sz="1300" dirty="0"/>
          </a:p>
        </p:txBody>
      </p:sp>
      <p:pic>
        <p:nvPicPr>
          <p:cNvPr id="14" name="Image 0" descr="강좌 화면"/>
          <p:cNvPicPr>
            <a:picLocks noChangeAspect="1"/>
          </p:cNvPicPr>
          <p:nvPr/>
        </p:nvPicPr>
        <p:blipFill>
          <a:blip r:embed="rId3"/>
          <a:srcRect l="-60" r="-60"/>
          <a:stretch/>
        </p:blipFill>
        <p:spPr>
          <a:xfrm>
            <a:off x="5086350" y="1583680"/>
            <a:ext cx="6337300" cy="3956050"/>
          </a:xfrm>
          <a:prstGeom prst="roundRect">
            <a:avLst>
              <a:gd name="adj" fmla="val 2408"/>
            </a:avLst>
          </a:prstGeom>
        </p:spPr>
      </p:pic>
      <p:sp>
        <p:nvSpPr>
          <p:cNvPr id="15" name="Shape 12"/>
          <p:cNvSpPr/>
          <p:nvPr/>
        </p:nvSpPr>
        <p:spPr>
          <a:xfrm>
            <a:off x="5083175" y="1580505"/>
            <a:ext cx="6343650" cy="3962400"/>
          </a:xfrm>
          <a:prstGeom prst="roundRect">
            <a:avLst>
              <a:gd name="adj" fmla="val 2484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6" name="Shape 13"/>
          <p:cNvSpPr/>
          <p:nvPr/>
        </p:nvSpPr>
        <p:spPr>
          <a:xfrm>
            <a:off x="10683875" y="2126605"/>
            <a:ext cx="527050" cy="260350"/>
          </a:xfrm>
          <a:prstGeom prst="roundRect">
            <a:avLst>
              <a:gd name="adj" fmla="val 23171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7" name="Text 14"/>
          <p:cNvSpPr/>
          <p:nvPr/>
        </p:nvSpPr>
        <p:spPr>
          <a:xfrm>
            <a:off x="10795000" y="24536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607175" y="2583805"/>
            <a:ext cx="1314450" cy="247650"/>
          </a:xfrm>
          <a:prstGeom prst="roundRect">
            <a:avLst>
              <a:gd name="adj" fmla="val 24359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9" name="Text 16"/>
          <p:cNvSpPr/>
          <p:nvPr/>
        </p:nvSpPr>
        <p:spPr>
          <a:xfrm>
            <a:off x="7988300" y="25425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6619875" y="3714105"/>
            <a:ext cx="4584700" cy="349250"/>
          </a:xfrm>
          <a:prstGeom prst="roundRect">
            <a:avLst>
              <a:gd name="adj" fmla="val 17273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1" name="Text 18"/>
          <p:cNvSpPr/>
          <p:nvPr/>
        </p:nvSpPr>
        <p:spPr>
          <a:xfrm>
            <a:off x="6235700" y="37236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4부 수업 듣기 · 22쪽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E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4부 · 수업 듣기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강의는 다섯 종류, 끝내는 방법이 다릅니다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62000" y="1602730"/>
            <a:ext cx="10668000" cy="3213100"/>
          </a:xfrm>
          <a:prstGeom prst="roundRect">
            <a:avLst>
              <a:gd name="adj" fmla="val 3162"/>
            </a:avLst>
          </a:prstGeom>
          <a:solidFill>
            <a:srgbClr val="FFFDF8"/>
          </a:solidFill>
          <a:ln/>
        </p:spPr>
        <p:txBody>
          <a:bodyPr/>
          <a:lstStyle/>
          <a:p>
            <a:endParaRPr lang="ko-US"/>
          </a:p>
        </p:txBody>
      </p:sp>
      <p:sp>
        <p:nvSpPr>
          <p:cNvPr id="5" name="Shape 3"/>
          <p:cNvSpPr/>
          <p:nvPr/>
        </p:nvSpPr>
        <p:spPr>
          <a:xfrm>
            <a:off x="762000" y="1602730"/>
            <a:ext cx="10668000" cy="3213100"/>
          </a:xfrm>
          <a:custGeom>
            <a:avLst/>
            <a:gdLst/>
            <a:ahLst/>
            <a:cxnLst/>
            <a:rect l="l" t="t" r="r" b="b"/>
            <a:pathLst>
              <a:path w="10668000" h="3213100">
                <a:moveTo>
                  <a:pt x="101600" y="3213100"/>
                </a:moveTo>
                <a:lnTo>
                  <a:pt x="101600" y="32131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lnTo>
                  <a:pt x="10566400" y="0"/>
                </a:lnTo>
                <a:arcTo wR="101600" hR="101600" stAng="16200000" swAng="5400000"/>
                <a:lnTo>
                  <a:pt x="10668000" y="101600"/>
                </a:lnTo>
                <a:arcTo wR="101600" hR="88900" stAng="0" swAng="-5400000"/>
                <a:lnTo>
                  <a:pt x="101600" y="12700"/>
                </a:lnTo>
                <a:arcTo wR="88900" hR="88900" stAng="16200000" swAng="-5400000"/>
                <a:lnTo>
                  <a:pt x="12700" y="3111500"/>
                </a:lnTo>
                <a:arcTo wR="88900" hR="101600" stAng="10800000" swAng="-5400000"/>
                <a:close/>
              </a:path>
            </a:pathLst>
          </a:custGeom>
          <a:solidFill>
            <a:srgbClr val="141413">
              <a:alpha val="22000"/>
            </a:srgbClr>
          </a:solidFill>
          <a:ln/>
        </p:spPr>
        <p:txBody>
          <a:bodyPr/>
          <a:lstStyle/>
          <a:p>
            <a:endParaRPr lang="ko-US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74700" y="1615430"/>
          <a:ext cx="10655300" cy="3200400"/>
        </p:xfrm>
        <a:graphic>
          <a:graphicData uri="http://schemas.openxmlformats.org/drawingml/2006/table">
            <a:tbl>
              <a:tblPr/>
              <a:tblGrid>
                <a:gridCol w="19179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5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01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7F4EC"/>
                          </a:solidFill>
                          <a:latin typeface="Noto Sans KR Bold" pitchFamily="34" charset="0"/>
                          <a:ea typeface="Noto Sans KR Bold" pitchFamily="34" charset="-122"/>
                          <a:cs typeface="Noto Sans KR Bold" pitchFamily="34" charset="-120"/>
                        </a:rPr>
                        <a:t>종류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7F4EC"/>
                          </a:solidFill>
                          <a:latin typeface="Noto Sans KR Bold" pitchFamily="34" charset="0"/>
                          <a:ea typeface="Noto Sans KR Bold" pitchFamily="34" charset="-122"/>
                          <a:cs typeface="Noto Sans KR Bold" pitchFamily="34" charset="-120"/>
                        </a:rPr>
                        <a:t>하는 일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7F4EC"/>
                          </a:solidFill>
                          <a:latin typeface="Noto Sans KR Bold" pitchFamily="34" charset="0"/>
                          <a:ea typeface="Noto Sans KR Bold" pitchFamily="34" charset="-122"/>
                          <a:cs typeface="Noto Sans KR Bold" pitchFamily="34" charset="-120"/>
                        </a:rPr>
                        <a:t>이렇게 </a:t>
                      </a:r>
                      <a:r>
                        <a:rPr lang="en-US" sz="1500" b="1" dirty="0" err="1">
                          <a:solidFill>
                            <a:srgbClr val="F7F4EC"/>
                          </a:solidFill>
                          <a:latin typeface="Noto Sans KR Bold" pitchFamily="34" charset="0"/>
                          <a:ea typeface="Noto Sans KR Bold" pitchFamily="34" charset="-122"/>
                          <a:cs typeface="Noto Sans KR Bold" pitchFamily="34" charset="-120"/>
                        </a:rPr>
                        <a:t>하면</a:t>
                      </a:r>
                      <a:r>
                        <a:rPr lang="en-US" sz="1500" b="1" dirty="0">
                          <a:solidFill>
                            <a:srgbClr val="F7F4EC"/>
                          </a:solidFill>
                          <a:latin typeface="Noto Sans KR Bold" pitchFamily="34" charset="0"/>
                          <a:ea typeface="Noto Sans KR Bold" pitchFamily="34" charset="-122"/>
                          <a:cs typeface="Noto Sans KR Bold" pitchFamily="34" charset="-120"/>
                        </a:rPr>
                        <a:t> [</a:t>
                      </a:r>
                      <a:r>
                        <a:rPr lang="en-US" sz="1500" b="1" dirty="0" err="1">
                          <a:solidFill>
                            <a:srgbClr val="F7F4EC"/>
                          </a:solidFill>
                          <a:latin typeface="Noto Sans KR Bold" pitchFamily="34" charset="0"/>
                          <a:ea typeface="Noto Sans KR Bold" pitchFamily="34" charset="-122"/>
                          <a:cs typeface="Noto Sans KR Bold" pitchFamily="34" charset="-120"/>
                        </a:rPr>
                        <a:t>완료</a:t>
                      </a:r>
                      <a:r>
                        <a:rPr lang="en-US" sz="1500" b="1" dirty="0">
                          <a:solidFill>
                            <a:srgbClr val="F7F4EC"/>
                          </a:solidFill>
                          <a:latin typeface="Noto Sans KR Bold" pitchFamily="34" charset="0"/>
                          <a:ea typeface="Noto Sans KR Bold" pitchFamily="34" charset="-122"/>
                          <a:cs typeface="Noto Sans KR Bold" pitchFamily="34" charset="-120"/>
                        </a:rPr>
                        <a:t>]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영상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▶ 눌러 강의 보기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90% 이상 보면 자동으로 완료 (24쪽)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읽기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글·PDF 읽기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[</a:t>
                      </a:r>
                      <a:r>
                        <a:rPr lang="en-US" sz="1500" dirty="0" err="1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읽기</a:t>
                      </a: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 </a:t>
                      </a:r>
                      <a:r>
                        <a:rPr lang="en-US" sz="1500" dirty="0" err="1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완료</a:t>
                      </a: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] 누르기 (25쪽)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Zoom 라이브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정한 시간에 실시간 수업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[</a:t>
                      </a:r>
                      <a:r>
                        <a:rPr lang="en-US" sz="1500" dirty="0" err="1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학습</a:t>
                      </a: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 </a:t>
                      </a:r>
                      <a:r>
                        <a:rPr lang="en-US" sz="1500" dirty="0" err="1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완료</a:t>
                      </a: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 </a:t>
                      </a:r>
                      <a:r>
                        <a:rPr lang="en-US" sz="1500" dirty="0" err="1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확인</a:t>
                      </a: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] 누르기 (26쪽)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과제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글 쓰기, 파일 올리기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[</a:t>
                      </a:r>
                      <a:r>
                        <a:rPr lang="en-US" sz="1500" dirty="0" err="1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과제</a:t>
                      </a: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 </a:t>
                      </a:r>
                      <a:r>
                        <a:rPr lang="en-US" sz="1500" dirty="0" err="1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제출</a:t>
                      </a: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] 누르기 (29쪽)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퀴즈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문제 풀기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[</a:t>
                      </a:r>
                      <a:r>
                        <a:rPr lang="en-US" sz="1500" dirty="0" err="1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답안</a:t>
                      </a: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 </a:t>
                      </a:r>
                      <a:r>
                        <a:rPr lang="en-US" sz="1500" dirty="0" err="1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제출</a:t>
                      </a: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] → 바로 채점 (30쪽)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762000" y="5069830"/>
            <a:ext cx="1098804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어떤 종류인지는 강의 제목 바로 위나 아래에 작게 적혀 있습니다. 예: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영상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· 24분],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읽기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· 12분],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퀴즈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4부 수업 듣기 · 23쪽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4부 · 수업 듣기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영상 강의 보기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773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77330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▶ 재생 버튼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889720"/>
            <a:ext cx="3610356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본 시간은 자동으로 저장됩니다. 중간에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멈춰도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030"/>
              </a:lnSpc>
              <a:buNone/>
            </a:pP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괜찮습니다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62000" y="2583061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2E6B50"/>
          </a:solidFill>
          <a:ln/>
        </p:spPr>
        <p:txBody>
          <a:bodyPr/>
          <a:lstStyle/>
          <a:p>
            <a:endParaRPr lang="ko-US"/>
          </a:p>
        </p:txBody>
      </p:sp>
      <p:pic>
        <p:nvPicPr>
          <p:cNvPr id="8" name="Image 0" descr="Che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31850" y="2652911"/>
            <a:ext cx="190500" cy="1905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19200" y="2583061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90% 넘게 보면 끝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219200" y="2895451"/>
            <a:ext cx="3610356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따로 누를 버튼이 없습니다.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학습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진도 ○○%]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가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올라갑니다.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62000" y="358879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219200" y="3588792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다음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강의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→]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219200" y="3901182"/>
            <a:ext cx="3610356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목록으로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는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강의 목록으로 돌아갑니다.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62000" y="433675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219200" y="4336752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궁금한 점은 바로 질문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219200" y="4649143"/>
            <a:ext cx="3610356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단원에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대해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질문하기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endParaRPr lang="en-US" sz="1400" dirty="0"/>
          </a:p>
        </p:txBody>
      </p:sp>
      <p:pic>
        <p:nvPicPr>
          <p:cNvPr id="17" name="Image 1" descr="영상 강의 화면"/>
          <p:cNvPicPr>
            <a:picLocks noChangeAspect="1"/>
          </p:cNvPicPr>
          <p:nvPr/>
        </p:nvPicPr>
        <p:blipFill>
          <a:blip r:embed="rId4"/>
          <a:srcRect l="-60" r="-60"/>
          <a:stretch/>
        </p:blipFill>
        <p:spPr>
          <a:xfrm>
            <a:off x="5086350" y="1583680"/>
            <a:ext cx="6337300" cy="3956050"/>
          </a:xfrm>
          <a:prstGeom prst="roundRect">
            <a:avLst>
              <a:gd name="adj" fmla="val 2408"/>
            </a:avLst>
          </a:prstGeom>
        </p:spPr>
      </p:pic>
      <p:sp>
        <p:nvSpPr>
          <p:cNvPr id="18" name="Shape 14"/>
          <p:cNvSpPr/>
          <p:nvPr/>
        </p:nvSpPr>
        <p:spPr>
          <a:xfrm>
            <a:off x="5083175" y="1580505"/>
            <a:ext cx="6343650" cy="3962400"/>
          </a:xfrm>
          <a:prstGeom prst="roundRect">
            <a:avLst>
              <a:gd name="adj" fmla="val 2484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9" name="Shape 15"/>
          <p:cNvSpPr/>
          <p:nvPr/>
        </p:nvSpPr>
        <p:spPr>
          <a:xfrm>
            <a:off x="6734175" y="4037955"/>
            <a:ext cx="2698750" cy="1492250"/>
          </a:xfrm>
          <a:prstGeom prst="roundRect">
            <a:avLst>
              <a:gd name="adj" fmla="val 5745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0" name="Text 16"/>
          <p:cNvSpPr/>
          <p:nvPr/>
        </p:nvSpPr>
        <p:spPr>
          <a:xfrm>
            <a:off x="6350000" y="40538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8347075" y="3517255"/>
            <a:ext cx="1212850" cy="349250"/>
          </a:xfrm>
          <a:prstGeom prst="roundRect">
            <a:avLst>
              <a:gd name="adj" fmla="val 17273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2" name="Text 18"/>
          <p:cNvSpPr/>
          <p:nvPr/>
        </p:nvSpPr>
        <p:spPr>
          <a:xfrm>
            <a:off x="9207500" y="31267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Shape 19"/>
          <p:cNvSpPr/>
          <p:nvPr/>
        </p:nvSpPr>
        <p:spPr>
          <a:xfrm>
            <a:off x="9769475" y="3104505"/>
            <a:ext cx="1352550" cy="247650"/>
          </a:xfrm>
          <a:prstGeom prst="roundRect">
            <a:avLst>
              <a:gd name="adj" fmla="val 24359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4" name="Text 20"/>
          <p:cNvSpPr/>
          <p:nvPr/>
        </p:nvSpPr>
        <p:spPr>
          <a:xfrm>
            <a:off x="10287000" y="27203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4부 수업 듣기 · 24쪽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4부 · 수업 듣기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읽기 자료 끝내기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773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2E6B5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77330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끝까지 읽기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889720"/>
            <a:ext cx="3610356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첨부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파일은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다운로드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나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새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창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으로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엽니다. </a:t>
            </a:r>
          </a:p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음성으로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듣기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가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있으면 들으셔도 됩니다.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84083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840831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읽기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완료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3153221"/>
            <a:ext cx="3610356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위나 아래 어느 버튼을 눌러도 같습니다.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완료됨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으로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바뀌면 끝.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84656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2E6B5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3846562"/>
            <a:ext cx="361035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잘못 눌렀다면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4158952"/>
            <a:ext cx="3610356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완료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취소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누르면 됩니다.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2000" y="4594523"/>
            <a:ext cx="3962400" cy="450850"/>
          </a:xfrm>
          <a:prstGeom prst="roundRect">
            <a:avLst>
              <a:gd name="adj" fmla="val 16901"/>
            </a:avLst>
          </a:prstGeom>
          <a:solidFill>
            <a:srgbClr val="E3EDE6"/>
          </a:solidFill>
          <a:ln/>
        </p:spPr>
        <p:txBody>
          <a:bodyPr wrap="square" lIns="117382" tIns="79282" rIns="6892" bIns="53882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글씨가 작으면 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오른쪽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글자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크기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에서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키우세요.</a:t>
            </a:r>
            <a:endParaRPr lang="en-US" sz="1300" dirty="0"/>
          </a:p>
        </p:txBody>
      </p:sp>
      <p:pic>
        <p:nvPicPr>
          <p:cNvPr id="14" name="Image 0" descr="읽기 자료 화면"/>
          <p:cNvPicPr>
            <a:picLocks noChangeAspect="1"/>
          </p:cNvPicPr>
          <p:nvPr/>
        </p:nvPicPr>
        <p:blipFill>
          <a:blip r:embed="rId3"/>
          <a:srcRect l="-60" r="-60"/>
          <a:stretch/>
        </p:blipFill>
        <p:spPr>
          <a:xfrm>
            <a:off x="5086350" y="1583680"/>
            <a:ext cx="6337300" cy="3956050"/>
          </a:xfrm>
          <a:prstGeom prst="roundRect">
            <a:avLst>
              <a:gd name="adj" fmla="val 2408"/>
            </a:avLst>
          </a:prstGeom>
        </p:spPr>
      </p:pic>
      <p:sp>
        <p:nvSpPr>
          <p:cNvPr id="15" name="Shape 12"/>
          <p:cNvSpPr/>
          <p:nvPr/>
        </p:nvSpPr>
        <p:spPr>
          <a:xfrm>
            <a:off x="5083175" y="1580505"/>
            <a:ext cx="6343650" cy="3962400"/>
          </a:xfrm>
          <a:prstGeom prst="roundRect">
            <a:avLst>
              <a:gd name="adj" fmla="val 2484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6" name="Shape 13"/>
          <p:cNvSpPr/>
          <p:nvPr/>
        </p:nvSpPr>
        <p:spPr>
          <a:xfrm>
            <a:off x="9769475" y="2964805"/>
            <a:ext cx="1352550" cy="247650"/>
          </a:xfrm>
          <a:prstGeom prst="roundRect">
            <a:avLst>
              <a:gd name="adj" fmla="val 24359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7" name="Text 14"/>
          <p:cNvSpPr/>
          <p:nvPr/>
        </p:nvSpPr>
        <p:spPr>
          <a:xfrm>
            <a:off x="9372600" y="29235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9769475" y="4742805"/>
            <a:ext cx="1352550" cy="247650"/>
          </a:xfrm>
          <a:prstGeom prst="roundRect">
            <a:avLst>
              <a:gd name="adj" fmla="val 24359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9" name="Text 16"/>
          <p:cNvSpPr/>
          <p:nvPr/>
        </p:nvSpPr>
        <p:spPr>
          <a:xfrm>
            <a:off x="9372600" y="47015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4부 수업 듣기 · 25쪽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4부 · 수업 듣기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Zoom 라이브 수업 참석하기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6027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602730"/>
            <a:ext cx="591261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시작 시간 확인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915120"/>
            <a:ext cx="591261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강의 화면과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왼쪽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일정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메뉴에 나옵니다.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35069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350691"/>
            <a:ext cx="591261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Zoom으로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강의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참석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↗]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2663081"/>
            <a:ext cx="591261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새 창에서 Zoom이 열립니다. 강사님이 입장을 허락하면 들어갑니다.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09865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3098651"/>
            <a:ext cx="591261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수업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후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학습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완료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확인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3411041"/>
            <a:ext cx="591261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학습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완료됨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으로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바뀌면 끝입니다.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2000" y="384661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2E6B5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219200" y="3846612"/>
            <a:ext cx="591261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놓쳤다면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녹화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다시보기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↗]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19200" y="4159002"/>
            <a:ext cx="591261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녹화가 올라온 수업에만 보입니다.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369175" y="1605905"/>
            <a:ext cx="4057650" cy="3505051"/>
          </a:xfrm>
          <a:prstGeom prst="roundRect">
            <a:avLst>
              <a:gd name="adj" fmla="val 3533"/>
            </a:avLst>
          </a:prstGeom>
          <a:solidFill>
            <a:srgbClr val="FFFDF8"/>
          </a:solidFill>
          <a:ln w="6350">
            <a:solidFill>
              <a:srgbClr val="D6D0C2"/>
            </a:solidFill>
            <a:prstDash val="solid"/>
          </a:ln>
          <a:effectLst>
            <a:outerShdw blurRad="254000" dist="101600" dir="5400000" algn="bl" rotWithShape="0">
              <a:srgbClr val="1E2A25">
                <a:alpha val="10000"/>
              </a:srgbClr>
            </a:outerShdw>
          </a:effectLst>
        </p:spPr>
        <p:txBody>
          <a:bodyPr/>
          <a:lstStyle/>
          <a:p>
            <a:endParaRPr lang="ko-US"/>
          </a:p>
        </p:txBody>
      </p:sp>
      <p:sp>
        <p:nvSpPr>
          <p:cNvPr id="17" name="Text 15"/>
          <p:cNvSpPr/>
          <p:nvPr/>
        </p:nvSpPr>
        <p:spPr>
          <a:xfrm>
            <a:off x="7651750" y="1888480"/>
            <a:ext cx="3597275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Zoom 라이브 강의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651750" y="2289770"/>
            <a:ext cx="359727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● 진행 중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651750" y="2665661"/>
            <a:ext cx="3492500" cy="495300"/>
          </a:xfrm>
          <a:prstGeom prst="roundRect">
            <a:avLst>
              <a:gd name="adj" fmla="val 17949"/>
            </a:avLst>
          </a:prstGeom>
          <a:solidFill>
            <a:srgbClr val="1F4A3A"/>
          </a:solidFill>
          <a:ln/>
        </p:spPr>
        <p:txBody>
          <a:bodyPr wrap="square" lIns="78547" tIns="88262" rIns="78547" bIns="62862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Zoom으로 강의 참석 ↗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658100" y="3294311"/>
            <a:ext cx="3479800" cy="439390"/>
          </a:xfrm>
          <a:prstGeom prst="roundRect">
            <a:avLst>
              <a:gd name="adj" fmla="val 18787"/>
            </a:avLst>
          </a:prstGeom>
          <a:noFill/>
          <a:ln w="12700">
            <a:solidFill>
              <a:srgbClr val="1F4A3A"/>
            </a:solidFill>
            <a:prstDash val="solid"/>
          </a:ln>
        </p:spPr>
        <p:txBody>
          <a:bodyPr wrap="square" lIns="87137" tIns="71072" rIns="87137" bIns="45672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A3A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학습 완료 확인</a:t>
            </a:r>
            <a:endParaRPr lang="en-US" sz="1400" dirty="0"/>
          </a:p>
        </p:txBody>
      </p:sp>
      <p:pic>
        <p:nvPicPr>
          <p:cNvPr id="21" name="Image 0" descr="lin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51750" y="3867051"/>
            <a:ext cx="3492500" cy="6350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7651750" y="4000401"/>
            <a:ext cx="3597275" cy="513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○ 시작 전 · ● 진행 중 · ■ 종료됨</a:t>
            </a:r>
            <a:endParaRPr lang="en-US" sz="1200" dirty="0"/>
          </a:p>
          <a:p>
            <a:pPr marL="0" indent="0" algn="l">
              <a:lnSpc>
                <a:spcPts val="1920"/>
              </a:lnSpc>
              <a:buNone/>
            </a:pPr>
            <a:r>
              <a:rPr lang="en-US" sz="12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✓ 녹화 다시 보기 가능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7599363" y="4615061"/>
            <a:ext cx="359727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▲ 라이브 강의 화면 예시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4부 수업 듣기 · 26쪽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F4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2357140"/>
            <a:ext cx="1098804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150" dirty="0">
                <a:solidFill>
                  <a:srgbClr val="E9C98B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5부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2895600"/>
            <a:ext cx="10988040" cy="756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4EC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과제와 시험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62000" y="3881090"/>
            <a:ext cx="10988040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18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할 일 모아 보기 · 과제 제출 · 퀴즈 응시 · 상태 표시 읽기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A9C4B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27쪽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5부 · 과제와 시험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해야 할 과제를 한곳에서 보기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6027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602730"/>
            <a:ext cx="3584194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왼쪽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과제와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시험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915120"/>
            <a:ext cx="3584194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맨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위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지금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할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에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마감이 가까운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것부터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030"/>
              </a:lnSpc>
              <a:buNone/>
            </a:pP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나옵니다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60846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608461"/>
            <a:ext cx="3584194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골라 보기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2920851"/>
            <a:ext cx="3584194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상태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에서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미완료만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을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고르고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보기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누르면 남은 것만 보입니다.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61419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3614192"/>
            <a:ext cx="3584194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제목 누르기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3926582"/>
            <a:ext cx="3584194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그 과제·퀴즈 화면으로 바로 갑니다.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105400" y="1602730"/>
            <a:ext cx="6324600" cy="2595811"/>
          </a:xfrm>
          <a:prstGeom prst="rect">
            <a:avLst/>
          </a:prstGeom>
          <a:solidFill>
            <a:srgbClr val="FFFDF8"/>
          </a:solidFill>
          <a:ln/>
        </p:spPr>
        <p:txBody>
          <a:bodyPr/>
          <a:lstStyle/>
          <a:p>
            <a:endParaRPr lang="ko-US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18100" y="1615430"/>
          <a:ext cx="6311900" cy="2583110"/>
        </p:xfrm>
        <a:graphic>
          <a:graphicData uri="http://schemas.openxmlformats.org/drawingml/2006/table">
            <a:tbl>
              <a:tblPr/>
              <a:tblGrid>
                <a:gridCol w="2524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243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A25"/>
                          </a:solidFill>
                          <a:latin typeface="Noto Sans KR Bold" pitchFamily="34" charset="0"/>
                          <a:ea typeface="Noto Sans KR Bold" pitchFamily="34" charset="-122"/>
                          <a:cs typeface="Noto Sans KR Bold" pitchFamily="34" charset="-120"/>
                        </a:rPr>
                        <a:t>학습 활동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A25"/>
                          </a:solidFill>
                          <a:latin typeface="Noto Sans KR Bold" pitchFamily="34" charset="0"/>
                          <a:ea typeface="Noto Sans KR Bold" pitchFamily="34" charset="-122"/>
                          <a:cs typeface="Noto Sans KR Bold" pitchFamily="34" charset="-120"/>
                        </a:rPr>
                        <a:t>마감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B5B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A25"/>
                          </a:solidFill>
                          <a:latin typeface="Noto Sans KR Bold" pitchFamily="34" charset="0"/>
                          <a:ea typeface="Noto Sans KR Bold" pitchFamily="34" charset="-122"/>
                          <a:cs typeface="Noto Sans KR Bold" pitchFamily="34" charset="-120"/>
                        </a:rPr>
                        <a:t>상태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B5B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56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예언자들의 메시지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과제 · 성경개론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9월 12일 오후 11:59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미제출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56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1주차 확인 퀴즈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퀴즈 · 성경개론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—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채점 완료 · 9 / 10점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56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언약 묵상 노트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과제 · 모세오경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9월 19일 오후 11:59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채점 대기</a:t>
                      </a:r>
                      <a:endParaRPr lang="en-US" sz="13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 12"/>
          <p:cNvSpPr/>
          <p:nvPr/>
        </p:nvSpPr>
        <p:spPr>
          <a:xfrm>
            <a:off x="5010531" y="4300141"/>
            <a:ext cx="651433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▲ 목록 예시 (강좌 이름과 날짜는 예입니다)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5부 과제와 시험 · 28쪽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6592824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5부 · 과제와 시험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659282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과제 제출하기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265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26530"/>
            <a:ext cx="612190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마감과 배점 확인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838920"/>
            <a:ext cx="612190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지각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제출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허용인지도 함께 봅니다.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27449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274491"/>
            <a:ext cx="612190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텍스트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답변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 칸에 쓰기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2586881"/>
            <a:ext cx="612190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쓰는 동안 자동으로 임시 저장됩니다.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02245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3022451"/>
            <a:ext cx="612190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파일로 낼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때는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파일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선택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3334841"/>
            <a:ext cx="612190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한글(HWP) 파일은 PDF로 저장해서 올리세요.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2000" y="377041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219200" y="3770412"/>
            <a:ext cx="612190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과제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제출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19200" y="4082802"/>
            <a:ext cx="6121908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고칠 것이 있으면 마감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전에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다시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제출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하면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됩니다.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62000" y="4518372"/>
            <a:ext cx="6400800" cy="794941"/>
          </a:xfrm>
          <a:prstGeom prst="roundRect">
            <a:avLst>
              <a:gd name="adj" fmla="val 12781"/>
            </a:avLst>
          </a:prstGeom>
          <a:solidFill>
            <a:srgbClr val="FBEBDD"/>
          </a:solidFill>
          <a:ln/>
        </p:spPr>
        <p:txBody>
          <a:bodyPr/>
          <a:lstStyle/>
          <a:p>
            <a:endParaRPr lang="ko-US"/>
          </a:p>
        </p:txBody>
      </p:sp>
      <p:pic>
        <p:nvPicPr>
          <p:cNvPr id="17" name="Image 0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9800" y="4658072"/>
            <a:ext cx="254000" cy="25400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295400" y="4658072"/>
            <a:ext cx="5860288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b="1" dirty="0">
                <a:solidFill>
                  <a:srgbClr val="5A3416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임시 저장은 제출이 아닙니다.</a:t>
            </a:r>
            <a:r>
              <a:rPr lang="en-US" sz="14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꼭</a:t>
            </a:r>
            <a:r>
              <a:rPr lang="en-US" sz="14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과제</a:t>
            </a:r>
            <a:r>
              <a:rPr lang="en-US" sz="14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제출</a:t>
            </a:r>
            <a:r>
              <a:rPr lang="en-US" sz="14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을</a:t>
            </a:r>
            <a:r>
              <a:rPr lang="en-US" sz="14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눌러야 강사님께 전달됩니다.</a:t>
            </a:r>
            <a:endParaRPr lang="en-US" sz="1400" dirty="0"/>
          </a:p>
        </p:txBody>
      </p:sp>
      <p:pic>
        <p:nvPicPr>
          <p:cNvPr id="19" name="Image 1" descr="과제 제출 화면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26350" y="615950"/>
            <a:ext cx="3797300" cy="4819650"/>
          </a:xfrm>
          <a:prstGeom prst="roundRect">
            <a:avLst>
              <a:gd name="adj" fmla="val 2508"/>
            </a:avLst>
          </a:prstGeom>
        </p:spPr>
      </p:pic>
      <p:sp>
        <p:nvSpPr>
          <p:cNvPr id="20" name="Shape 16"/>
          <p:cNvSpPr/>
          <p:nvPr/>
        </p:nvSpPr>
        <p:spPr>
          <a:xfrm>
            <a:off x="7623175" y="612775"/>
            <a:ext cx="3803650" cy="4826000"/>
          </a:xfrm>
          <a:prstGeom prst="roundRect">
            <a:avLst>
              <a:gd name="adj" fmla="val 2588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1" name="Shape 17"/>
          <p:cNvSpPr/>
          <p:nvPr/>
        </p:nvSpPr>
        <p:spPr>
          <a:xfrm>
            <a:off x="9566275" y="727075"/>
            <a:ext cx="1733550" cy="628650"/>
          </a:xfrm>
          <a:prstGeom prst="roundRect">
            <a:avLst>
              <a:gd name="adj" fmla="val 9596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2" name="Text 18"/>
          <p:cNvSpPr/>
          <p:nvPr/>
        </p:nvSpPr>
        <p:spPr>
          <a:xfrm>
            <a:off x="9169400" y="7112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23" name="Shape 19"/>
          <p:cNvSpPr/>
          <p:nvPr/>
        </p:nvSpPr>
        <p:spPr>
          <a:xfrm>
            <a:off x="9566275" y="2187575"/>
            <a:ext cx="1733550" cy="1473200"/>
          </a:xfrm>
          <a:prstGeom prst="roundRect">
            <a:avLst>
              <a:gd name="adj" fmla="val 4095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4" name="Text 20"/>
          <p:cNvSpPr/>
          <p:nvPr/>
        </p:nvSpPr>
        <p:spPr>
          <a:xfrm>
            <a:off x="9169400" y="21717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5" name="Shape 21"/>
          <p:cNvSpPr/>
          <p:nvPr/>
        </p:nvSpPr>
        <p:spPr>
          <a:xfrm>
            <a:off x="9566275" y="4352925"/>
            <a:ext cx="1733550" cy="266700"/>
          </a:xfrm>
          <a:prstGeom prst="roundRect">
            <a:avLst>
              <a:gd name="adj" fmla="val 22619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6" name="Text 22"/>
          <p:cNvSpPr/>
          <p:nvPr/>
        </p:nvSpPr>
        <p:spPr>
          <a:xfrm>
            <a:off x="9169400" y="43180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27" name="Shape 23"/>
          <p:cNvSpPr/>
          <p:nvPr/>
        </p:nvSpPr>
        <p:spPr>
          <a:xfrm>
            <a:off x="10455275" y="5146675"/>
            <a:ext cx="844550" cy="241300"/>
          </a:xfrm>
          <a:prstGeom prst="roundRect">
            <a:avLst>
              <a:gd name="adj" fmla="val 25000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8" name="Text 24"/>
          <p:cNvSpPr/>
          <p:nvPr/>
        </p:nvSpPr>
        <p:spPr>
          <a:xfrm>
            <a:off x="10058400" y="51054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5부 과제와 시험 · 29쪽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7148767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5부 · 과제와 시험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7148767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퀴즈 풀기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265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26530"/>
            <a:ext cx="6677851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동그라미 ○ = 하나만 고르기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838920"/>
            <a:ext cx="6677851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맞는 답 하나를 누릅니다.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27449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274491"/>
            <a:ext cx="6677851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네모 □ = 맞는 것 모두 고르기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2586881"/>
            <a:ext cx="6677851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여러 개를 누를 수 있습니다.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02245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3022451"/>
            <a:ext cx="6677851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빈칸 = 짧게 쓰기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3334841"/>
            <a:ext cx="6677851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칸을 누르고 답을 적습니다.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2000" y="377041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219200" y="3770412"/>
            <a:ext cx="6677851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답안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제출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19200" y="4082802"/>
            <a:ext cx="6677851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바로 채점되어 점수가 나옵니다.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62000" y="4518372"/>
            <a:ext cx="6940550" cy="450850"/>
          </a:xfrm>
          <a:prstGeom prst="roundRect">
            <a:avLst>
              <a:gd name="adj" fmla="val 16901"/>
            </a:avLst>
          </a:prstGeom>
          <a:solidFill>
            <a:srgbClr val="E3EDE6"/>
          </a:solidFill>
          <a:ln/>
        </p:spPr>
        <p:txBody>
          <a:bodyPr wrap="square" lIns="117382" tIns="79282" rIns="0" bIns="53882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다시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응시하기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가</a:t>
            </a:r>
            <a:r>
              <a:rPr lang="en-US" sz="1300" dirty="0">
                <a:solidFill>
                  <a:srgbClr val="2E6B50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보이면 또 풀 수 있고, 가장 높은 점수가 성적에 들어갑니다.</a:t>
            </a:r>
            <a:endParaRPr lang="en-US" sz="1300" dirty="0"/>
          </a:p>
        </p:txBody>
      </p:sp>
      <p:pic>
        <p:nvPicPr>
          <p:cNvPr id="17" name="Image 0" descr="퀴즈 화면"/>
          <p:cNvPicPr>
            <a:picLocks noChangeAspect="1"/>
          </p:cNvPicPr>
          <p:nvPr/>
        </p:nvPicPr>
        <p:blipFill>
          <a:blip r:embed="rId3"/>
          <a:srcRect t="-69" b="-69"/>
          <a:stretch/>
        </p:blipFill>
        <p:spPr>
          <a:xfrm>
            <a:off x="8216900" y="615950"/>
            <a:ext cx="3206750" cy="4940300"/>
          </a:xfrm>
          <a:prstGeom prst="roundRect">
            <a:avLst>
              <a:gd name="adj" fmla="val 2970"/>
            </a:avLst>
          </a:prstGeom>
        </p:spPr>
      </p:pic>
      <p:sp>
        <p:nvSpPr>
          <p:cNvPr id="18" name="Shape 15"/>
          <p:cNvSpPr/>
          <p:nvPr/>
        </p:nvSpPr>
        <p:spPr>
          <a:xfrm>
            <a:off x="8213725" y="612775"/>
            <a:ext cx="3213100" cy="4946650"/>
          </a:xfrm>
          <a:prstGeom prst="roundRect">
            <a:avLst>
              <a:gd name="adj" fmla="val 3063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9" name="Shape 16"/>
          <p:cNvSpPr/>
          <p:nvPr/>
        </p:nvSpPr>
        <p:spPr>
          <a:xfrm>
            <a:off x="8632825" y="1317625"/>
            <a:ext cx="2374900" cy="317500"/>
          </a:xfrm>
          <a:prstGeom prst="roundRect">
            <a:avLst>
              <a:gd name="adj" fmla="val 19000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0" name="Text 17"/>
          <p:cNvSpPr/>
          <p:nvPr/>
        </p:nvSpPr>
        <p:spPr>
          <a:xfrm>
            <a:off x="8248650" y="13081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8632825" y="3032125"/>
            <a:ext cx="2374900" cy="1301750"/>
          </a:xfrm>
          <a:prstGeom prst="roundRect">
            <a:avLst>
              <a:gd name="adj" fmla="val 4634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2" name="Text 19"/>
          <p:cNvSpPr/>
          <p:nvPr/>
        </p:nvSpPr>
        <p:spPr>
          <a:xfrm>
            <a:off x="8248650" y="30480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8632825" y="4765675"/>
            <a:ext cx="2374900" cy="292100"/>
          </a:xfrm>
          <a:prstGeom prst="roundRect">
            <a:avLst>
              <a:gd name="adj" fmla="val 20652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4" name="Text 21"/>
          <p:cNvSpPr/>
          <p:nvPr/>
        </p:nvSpPr>
        <p:spPr>
          <a:xfrm>
            <a:off x="8248650" y="47498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10537825" y="5248275"/>
            <a:ext cx="577850" cy="273050"/>
          </a:xfrm>
          <a:prstGeom prst="roundRect">
            <a:avLst>
              <a:gd name="adj" fmla="val 22093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6" name="Text 23"/>
          <p:cNvSpPr/>
          <p:nvPr/>
        </p:nvSpPr>
        <p:spPr>
          <a:xfrm>
            <a:off x="10115550" y="52197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5부 과제와 시험 · 30쪽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EE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5부 · 과제와 시험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상태 표시, 이렇게 읽으세요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62000" y="1602730"/>
            <a:ext cx="10668000" cy="3213100"/>
          </a:xfrm>
          <a:prstGeom prst="rect">
            <a:avLst/>
          </a:prstGeom>
          <a:solidFill>
            <a:srgbClr val="FFFDF8"/>
          </a:solidFill>
          <a:ln/>
        </p:spPr>
        <p:txBody>
          <a:bodyPr/>
          <a:lstStyle/>
          <a:p>
            <a:endParaRPr lang="ko-US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74700" y="1615430"/>
          <a:ext cx="10655300" cy="3200400"/>
        </p:xfrm>
        <a:graphic>
          <a:graphicData uri="http://schemas.openxmlformats.org/drawingml/2006/table">
            <a:tbl>
              <a:tblPr/>
              <a:tblGrid>
                <a:gridCol w="2344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2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9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7F4EC"/>
                          </a:solidFill>
                          <a:latin typeface="Noto Sans KR Bold" pitchFamily="34" charset="0"/>
                          <a:ea typeface="Noto Sans KR Bold" pitchFamily="34" charset="-122"/>
                          <a:cs typeface="Noto Sans KR Bold" pitchFamily="34" charset="-120"/>
                        </a:rPr>
                        <a:t>표시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7F4EC"/>
                          </a:solidFill>
                          <a:latin typeface="Noto Sans KR Bold" pitchFamily="34" charset="0"/>
                          <a:ea typeface="Noto Sans KR Bold" pitchFamily="34" charset="-122"/>
                          <a:cs typeface="Noto Sans KR Bold" pitchFamily="34" charset="-120"/>
                        </a:rPr>
                        <a:t>뜻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7F4EC"/>
                          </a:solidFill>
                          <a:latin typeface="Noto Sans KR Bold" pitchFamily="34" charset="0"/>
                          <a:ea typeface="Noto Sans KR Bold" pitchFamily="34" charset="-122"/>
                          <a:cs typeface="Noto Sans KR Bold" pitchFamily="34" charset="-120"/>
                        </a:rPr>
                        <a:t>내가 할 일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미제출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아직 내지 않았습니다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마감 전에 제출하기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3E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제출 완료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잘 전달되었습니다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기다리기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채점 대기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강사님이 채점하는 중입니다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기다리기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채점 완료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점수가 나왔습니다 (예: 85 / 100점)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피드백 읽어 보기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재제출 필요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강사님이 다시 내 달라고 하셨습니다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피드백대로 </a:t>
                      </a:r>
                      <a:r>
                        <a:rPr lang="en-US" sz="1500" dirty="0" err="1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고쳐</a:t>
                      </a: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 [</a:t>
                      </a:r>
                      <a:r>
                        <a:rPr lang="en-US" sz="1500" dirty="0" err="1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다시</a:t>
                      </a: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 </a:t>
                      </a:r>
                      <a:r>
                        <a:rPr lang="en-US" sz="1500" dirty="0" err="1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제출</a:t>
                      </a:r>
                      <a:r>
                        <a:rPr lang="en-US" sz="1500" dirty="0">
                          <a:solidFill>
                            <a:srgbClr val="1E2A25"/>
                          </a:solidFill>
                          <a:latin typeface="Noto Sans KR Regular" pitchFamily="34" charset="0"/>
                          <a:ea typeface="Noto Sans KR Regular" pitchFamily="34" charset="-122"/>
                          <a:cs typeface="Noto Sans KR Regular" pitchFamily="34" charset="-120"/>
                        </a:rPr>
                        <a:t>]</a:t>
                      </a:r>
                      <a:endParaRPr lang="en-US" sz="1500" dirty="0">
                        <a:latin typeface="Noto Sans KR Regular" charset="0"/>
                        <a:ea typeface="Noto Sans KR Regular" charset="0"/>
                        <a:cs typeface="Noto Sans KR Regular" charset="0"/>
                      </a:endParaRPr>
                    </a:p>
                  </a:txBody>
                  <a:tcPr marL="177800" marR="177800" marT="127000" marB="12700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3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762000" y="5069830"/>
            <a:ext cx="1098804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강사님 피드백은 과제 화면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아래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강사님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피드백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],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대시보드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최근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피드백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], 그리고 알림에서 볼 수 있습니다.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5부 과제와 시험 · 31쪽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F4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2357140"/>
            <a:ext cx="1098804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150" dirty="0">
                <a:solidFill>
                  <a:srgbClr val="E9C98B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6부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2895600"/>
            <a:ext cx="10988040" cy="756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4EC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소통과 알림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62000" y="3881090"/>
            <a:ext cx="10988040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18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강좌 공지 · 강좌 토론 · 질문하기 · 알림 받기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A9C4B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32쪽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6부 · 소통과 알림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공지 읽기와 토론에 답글 달기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65175" y="1631305"/>
            <a:ext cx="5200650" cy="2933700"/>
          </a:xfrm>
          <a:prstGeom prst="roundRect">
            <a:avLst>
              <a:gd name="adj" fmla="val 4221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pic>
        <p:nvPicPr>
          <p:cNvPr id="5" name="Image 0" descr="Boo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3150" y="1939280"/>
            <a:ext cx="355600" cy="355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43050" y="1964680"/>
            <a:ext cx="119086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강좌 공지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73150" y="2447280"/>
            <a:ext cx="4722241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5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왼쪽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5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강좌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5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공지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073150" y="2885430"/>
            <a:ext cx="4722241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학기와 강좌를 </a:t>
            </a:r>
            <a:r>
              <a:rPr lang="en-US" sz="15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고르고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5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조회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73150" y="3323580"/>
            <a:ext cx="4722241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제목을 눌러 읽기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073150" y="3761730"/>
            <a:ext cx="4722241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강사님과 학교가 올리는 소식입니다. 읽기만 하는 곳이며, 새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공지는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1950"/>
              </a:lnSpc>
              <a:buNone/>
            </a:pP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알림으로도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옵니다.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26175" y="1631305"/>
            <a:ext cx="5200650" cy="2933700"/>
          </a:xfrm>
          <a:prstGeom prst="roundRect">
            <a:avLst>
              <a:gd name="adj" fmla="val 4221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pic>
        <p:nvPicPr>
          <p:cNvPr id="12" name="Image 1" descr="Cha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34150" y="1939280"/>
            <a:ext cx="355600" cy="3556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004050" y="1964680"/>
            <a:ext cx="119086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강좌 토론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6534150" y="2447280"/>
            <a:ext cx="4722241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5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왼쪽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5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강좌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5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토론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6534150" y="2885430"/>
            <a:ext cx="4722241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토론 주제 제목 누르기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6534150" y="3323580"/>
            <a:ext cx="4722241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5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아래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5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답글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칸에 </a:t>
            </a:r>
            <a:r>
              <a:rPr lang="en-US" sz="15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쓰고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5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답글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5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등록</a:t>
            </a:r>
            <a:r>
              <a:rPr lang="en-US" sz="15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6534150" y="3761730"/>
            <a:ext cx="4722241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함께 듣는 분들이 모두 봅니다. 쓴 지 15분 안에는 고칠 수 있습니다. </a:t>
            </a:r>
          </a:p>
          <a:p>
            <a:pPr marL="0" indent="0" algn="l">
              <a:lnSpc>
                <a:spcPts val="1950"/>
              </a:lnSpc>
              <a:buNone/>
            </a:pP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토론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주제는 강사님이 엽니다.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6부 소통과 알림 · 33쪽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6부 · 소통과 알림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질문하기: 나만 보는 질문 보내기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65175" y="1631305"/>
            <a:ext cx="5200650" cy="2490391"/>
          </a:xfrm>
          <a:prstGeom prst="roundRect">
            <a:avLst>
              <a:gd name="adj" fmla="val 4972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5" name="Text 3"/>
          <p:cNvSpPr/>
          <p:nvPr/>
        </p:nvSpPr>
        <p:spPr>
          <a:xfrm>
            <a:off x="1047750" y="1913880"/>
            <a:ext cx="4774565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수업 내용이 궁금할 때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47750" y="2284710"/>
            <a:ext cx="4774565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학습 내용 질문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047750" y="2713930"/>
            <a:ext cx="4774565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어느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강좌인가요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?]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에서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강좌를 고르고 제목과 내용을 씁니다.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47750" y="3387030"/>
            <a:ext cx="4635500" cy="452090"/>
          </a:xfrm>
          <a:prstGeom prst="roundRect">
            <a:avLst>
              <a:gd name="adj" fmla="val 19664"/>
            </a:avLst>
          </a:prstGeom>
          <a:solidFill>
            <a:srgbClr val="1F4A3A"/>
          </a:solidFill>
          <a:ln/>
        </p:spPr>
        <p:txBody>
          <a:bodyPr wrap="square" lIns="61402" tIns="75562" rIns="61402" bIns="50162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담당 강사에게 질문 보내기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26175" y="1631305"/>
            <a:ext cx="5200650" cy="2490391"/>
          </a:xfrm>
          <a:prstGeom prst="roundRect">
            <a:avLst>
              <a:gd name="adj" fmla="val 4972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0" name="Text 8"/>
          <p:cNvSpPr/>
          <p:nvPr/>
        </p:nvSpPr>
        <p:spPr>
          <a:xfrm>
            <a:off x="6508750" y="1913880"/>
            <a:ext cx="4774565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B9561A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사이트 사용이 어려울 때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508750" y="2284710"/>
            <a:ext cx="4774565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사이트 이용 문의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508750" y="2713930"/>
            <a:ext cx="477456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버튼이 안 눌리거나 화면이 이상할 때, 결제 문의 등.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515100" y="3126680"/>
            <a:ext cx="4622800" cy="439390"/>
          </a:xfrm>
          <a:prstGeom prst="roundRect">
            <a:avLst>
              <a:gd name="adj" fmla="val 18787"/>
            </a:avLst>
          </a:prstGeom>
          <a:noFill/>
          <a:ln w="12700">
            <a:solidFill>
              <a:srgbClr val="1F4A3A"/>
            </a:solidFill>
            <a:prstDash val="solid"/>
          </a:ln>
        </p:spPr>
        <p:txBody>
          <a:bodyPr wrap="square" lIns="69992" tIns="71072" rIns="69992" bIns="45672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A3A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관리자에게 문의 보내기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62000" y="4404271"/>
            <a:ext cx="10668000" cy="609600"/>
          </a:xfrm>
          <a:prstGeom prst="roundRect">
            <a:avLst>
              <a:gd name="adj" fmla="val 16667"/>
            </a:avLst>
          </a:prstGeom>
          <a:solidFill>
            <a:srgbClr val="E3EDE6"/>
          </a:solidFill>
          <a:ln/>
        </p:spPr>
        <p:txBody>
          <a:bodyPr/>
          <a:lstStyle/>
          <a:p>
            <a:endParaRPr lang="ko-US"/>
          </a:p>
        </p:txBody>
      </p:sp>
      <p:pic>
        <p:nvPicPr>
          <p:cNvPr id="15" name="Image 0" descr="CheckCircl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0600" y="4569371"/>
            <a:ext cx="279400" cy="27940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397000" y="4580186"/>
            <a:ext cx="1009853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답은 같은 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화면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내가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보낸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질문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에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옵니다. [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답변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대기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중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답변</a:t>
            </a: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4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도착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으로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바뀌면 열어 보세요.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6부 소통과 알림 · 34쪽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EE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6부 · 소통과 알림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알림 확인과 알림·수신 설정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65175" y="1631305"/>
            <a:ext cx="5200650" cy="2960340"/>
          </a:xfrm>
          <a:prstGeom prst="roundRect">
            <a:avLst>
              <a:gd name="adj" fmla="val 4183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5" name="Text 3"/>
          <p:cNvSpPr/>
          <p:nvPr/>
        </p:nvSpPr>
        <p:spPr>
          <a:xfrm>
            <a:off x="1047750" y="1913880"/>
            <a:ext cx="4774565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알림 보기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750" y="2327870"/>
            <a:ext cx="477456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오른쪽 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위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새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알림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누르기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47750" y="2734270"/>
            <a:ext cx="477456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알림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목록에서 내용 확인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47750" y="3140670"/>
            <a:ext cx="477456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다 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읽었으면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읽음으로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표시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47750" y="3547070"/>
            <a:ext cx="4774565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알림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속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강좌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공지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보기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같은 글씨를 누르면 그 화면으로 바로 갑니다.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26175" y="1631305"/>
            <a:ext cx="5200650" cy="2960340"/>
          </a:xfrm>
          <a:prstGeom prst="roundRect">
            <a:avLst>
              <a:gd name="adj" fmla="val 4183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1" name="Text 9"/>
          <p:cNvSpPr/>
          <p:nvPr/>
        </p:nvSpPr>
        <p:spPr>
          <a:xfrm>
            <a:off x="6508750" y="1913880"/>
            <a:ext cx="4774565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알림·수신 설정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08750" y="2327870"/>
            <a:ext cx="4774565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 이름 → [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알림·수신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설정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508750" y="2715220"/>
            <a:ext cx="4774565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표시 시간대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· 마감 시간이 내가 사는 곳 시간으로 보이게 맞춥니다.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508750" y="3388320"/>
            <a:ext cx="4774565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수신 설정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· 받을 알림에 체크: 강좌 공지, 과제 채점·피드백, 과제 마감, 강좌 토론 답글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508750" y="4061420"/>
            <a:ext cx="4774565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항목마다 옆의 저장 버튼을 눌러야 바뀝니다.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62000" y="4874220"/>
            <a:ext cx="10668000" cy="609600"/>
          </a:xfrm>
          <a:prstGeom prst="roundRect">
            <a:avLst>
              <a:gd name="adj" fmla="val 16667"/>
            </a:avLst>
          </a:prstGeom>
          <a:solidFill>
            <a:srgbClr val="FBEBDD"/>
          </a:solidFill>
          <a:ln/>
        </p:spPr>
        <p:txBody>
          <a:bodyPr/>
          <a:lstStyle/>
          <a:p>
            <a:endParaRPr lang="ko-US"/>
          </a:p>
        </p:txBody>
      </p:sp>
      <p:pic>
        <p:nvPicPr>
          <p:cNvPr id="17" name="Image 0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0600" y="5039320"/>
            <a:ext cx="279400" cy="27940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397000" y="5050135"/>
            <a:ext cx="10098532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알림은 </a:t>
            </a:r>
            <a:r>
              <a:rPr lang="en-US" sz="1400" b="1" dirty="0">
                <a:solidFill>
                  <a:srgbClr val="5A3416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캠퍼스 안에서만</a:t>
            </a:r>
            <a:r>
              <a:rPr lang="en-US" sz="1400" dirty="0">
                <a:solidFill>
                  <a:srgbClr val="5A341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보입니다. 이메일로는 오지 않으니 일주일에 몇 번씩 들어와 확인하세요.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6부 소통과 알림 · 35쪽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F4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2357140"/>
            <a:ext cx="1098804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150" dirty="0">
                <a:solidFill>
                  <a:srgbClr val="E9C98B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7부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2895600"/>
            <a:ext cx="10988040" cy="756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4EC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기록과 자료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62000" y="3881090"/>
            <a:ext cx="10988040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18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일정 · 성적과 수료증 · 출석 · 성경 · 내 프로필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A9C4B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36쪽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5762181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7부 · 기록과 자료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5762181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일정 보기, 내 일정 넣기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265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26530"/>
            <a:ext cx="5291265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왼쪽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일정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 → 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일정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 탭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19200" y="1838920"/>
            <a:ext cx="529126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달력 점 색: 초록 = 수업·시험·출석, 주황 = 마감, 보라 = 내 일정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227449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274491"/>
            <a:ext cx="5291265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날짜 칸 누르기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2586881"/>
            <a:ext cx="529126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그날의 일정이 아래에 나옵니다.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2000" y="302245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3022451"/>
            <a:ext cx="5291265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내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일정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추가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3334841"/>
            <a:ext cx="5291265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제목, 시간, 메모를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적고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일정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추가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]. 지울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때는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삭제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62000" y="3770412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2E6B5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219200" y="3770412"/>
            <a:ext cx="5291265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공부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6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요일</a:t>
            </a:r>
            <a:r>
              <a:rPr lang="en-US" sz="16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 탭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19200" y="4082802"/>
            <a:ext cx="5291265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공부할 요일을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고르고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공부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요일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저장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]. 꾸준히 하는 데 도움이 됩니다.</a:t>
            </a:r>
            <a:endParaRPr lang="en-US" sz="1400" dirty="0"/>
          </a:p>
        </p:txBody>
      </p:sp>
      <p:pic>
        <p:nvPicPr>
          <p:cNvPr id="16" name="Image 0" descr="학습 일정 화면"/>
          <p:cNvPicPr>
            <a:picLocks noChangeAspect="1"/>
          </p:cNvPicPr>
          <p:nvPr/>
        </p:nvPicPr>
        <p:blipFill>
          <a:blip r:embed="rId3"/>
          <a:srcRect l="-34" r="-34"/>
          <a:stretch/>
        </p:blipFill>
        <p:spPr>
          <a:xfrm>
            <a:off x="6819900" y="615950"/>
            <a:ext cx="4603750" cy="4940300"/>
          </a:xfrm>
          <a:prstGeom prst="roundRect">
            <a:avLst>
              <a:gd name="adj" fmla="val 2069"/>
            </a:avLst>
          </a:prstGeom>
        </p:spPr>
      </p:pic>
      <p:sp>
        <p:nvSpPr>
          <p:cNvPr id="17" name="Shape 14"/>
          <p:cNvSpPr/>
          <p:nvPr/>
        </p:nvSpPr>
        <p:spPr>
          <a:xfrm>
            <a:off x="6816725" y="612775"/>
            <a:ext cx="4610100" cy="4946650"/>
          </a:xfrm>
          <a:prstGeom prst="roundRect">
            <a:avLst>
              <a:gd name="adj" fmla="val 2135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8" name="Shape 15"/>
          <p:cNvSpPr/>
          <p:nvPr/>
        </p:nvSpPr>
        <p:spPr>
          <a:xfrm>
            <a:off x="6842125" y="638175"/>
            <a:ext cx="234950" cy="209550"/>
          </a:xfrm>
          <a:prstGeom prst="roundRect">
            <a:avLst>
              <a:gd name="adj" fmla="val 22727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9" name="Text 16"/>
          <p:cNvSpPr/>
          <p:nvPr/>
        </p:nvSpPr>
        <p:spPr>
          <a:xfrm>
            <a:off x="6813550" y="9017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7718425" y="1806575"/>
            <a:ext cx="425450" cy="36195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1" name="Text 18"/>
          <p:cNvSpPr/>
          <p:nvPr/>
        </p:nvSpPr>
        <p:spPr>
          <a:xfrm>
            <a:off x="7766050" y="13589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918325" y="3978275"/>
            <a:ext cx="2819400" cy="1555750"/>
          </a:xfrm>
          <a:prstGeom prst="roundRect">
            <a:avLst>
              <a:gd name="adj" fmla="val 3878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3" name="Text 20"/>
          <p:cNvSpPr/>
          <p:nvPr/>
        </p:nvSpPr>
        <p:spPr>
          <a:xfrm>
            <a:off x="9810750" y="39751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7121525" y="638175"/>
            <a:ext cx="311150" cy="209550"/>
          </a:xfrm>
          <a:prstGeom prst="roundRect">
            <a:avLst>
              <a:gd name="adj" fmla="val 22727"/>
            </a:avLst>
          </a:prstGeom>
          <a:noFill/>
          <a:ln w="31750">
            <a:solidFill>
              <a:srgbClr val="2E6B5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5" name="Text 22"/>
          <p:cNvSpPr/>
          <p:nvPr/>
        </p:nvSpPr>
        <p:spPr>
          <a:xfrm>
            <a:off x="7194550" y="9017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2E6B50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7부 기록과 자료 · 37쪽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7부 · 기록과 자료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성적, 수료증, 출석, 활동 기록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773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77330"/>
            <a:ext cx="361035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[PDF 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다운로드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219200" y="1872605"/>
            <a:ext cx="3610356" cy="504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왼쪽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성적과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수료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문서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에서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공식 성적표를 받습니다.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62000" y="2516436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516436"/>
            <a:ext cx="361035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수료증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PDF]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219200" y="2811711"/>
            <a:ext cx="3610356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수료한 강좌마다 수료증을 받을 수 있습니다.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65175" y="3219351"/>
            <a:ext cx="3956050" cy="1950541"/>
          </a:xfrm>
          <a:prstGeom prst="roundRect">
            <a:avLst>
              <a:gd name="adj" fmla="val 5046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1" name="Text 9"/>
          <p:cNvSpPr/>
          <p:nvPr/>
        </p:nvSpPr>
        <p:spPr>
          <a:xfrm>
            <a:off x="946150" y="3400326"/>
            <a:ext cx="3701923" cy="504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진행 중인 성적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· 같은 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화면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현재까지의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성적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], </a:t>
            </a:r>
          </a:p>
          <a:p>
            <a:pPr marL="0" indent="0" algn="l">
              <a:lnSpc>
                <a:spcPts val="1885"/>
              </a:lnSpc>
              <a:buNone/>
            </a:pP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또는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강좌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카드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946150" y="3955256"/>
            <a:ext cx="3701923" cy="504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출석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· 강좌 화면 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위쪽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출석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탭 → 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출석·지각·결석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1885"/>
              </a:lnSpc>
              <a:buNone/>
            </a:pP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횟수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46150" y="4510187"/>
            <a:ext cx="3701923" cy="504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활동 기록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· 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왼쪽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활동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기록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→ 내가 한 </a:t>
            </a: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학습을</a:t>
            </a:r>
            <a:r>
              <a:rPr lang="en-US" sz="13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1885"/>
              </a:lnSpc>
              <a:buNone/>
            </a:pPr>
            <a:r>
              <a:rPr lang="en-US" sz="13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날짜별로</a:t>
            </a:r>
            <a:endParaRPr lang="en-US" sz="1300" dirty="0"/>
          </a:p>
        </p:txBody>
      </p:sp>
      <p:pic>
        <p:nvPicPr>
          <p:cNvPr id="14" name="Image 0" descr="성적과 수료 문서 화면"/>
          <p:cNvPicPr>
            <a:picLocks noChangeAspect="1"/>
          </p:cNvPicPr>
          <p:nvPr/>
        </p:nvPicPr>
        <p:blipFill>
          <a:blip r:embed="rId3"/>
          <a:srcRect l="-53" r="-53"/>
          <a:stretch/>
        </p:blipFill>
        <p:spPr>
          <a:xfrm>
            <a:off x="5086350" y="1583680"/>
            <a:ext cx="6337300" cy="3422650"/>
          </a:xfrm>
          <a:prstGeom prst="roundRect">
            <a:avLst>
              <a:gd name="adj" fmla="val 2783"/>
            </a:avLst>
          </a:prstGeom>
        </p:spPr>
      </p:pic>
      <p:sp>
        <p:nvSpPr>
          <p:cNvPr id="15" name="Shape 12"/>
          <p:cNvSpPr/>
          <p:nvPr/>
        </p:nvSpPr>
        <p:spPr>
          <a:xfrm>
            <a:off x="5083175" y="1580505"/>
            <a:ext cx="6343650" cy="3429000"/>
          </a:xfrm>
          <a:prstGeom prst="roundRect">
            <a:avLst>
              <a:gd name="adj" fmla="val 2870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6" name="Shape 13"/>
          <p:cNvSpPr/>
          <p:nvPr/>
        </p:nvSpPr>
        <p:spPr>
          <a:xfrm>
            <a:off x="8347075" y="2933055"/>
            <a:ext cx="914400" cy="323850"/>
          </a:xfrm>
          <a:prstGeom prst="roundRect">
            <a:avLst>
              <a:gd name="adj" fmla="val 18627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7" name="Text 14"/>
          <p:cNvSpPr/>
          <p:nvPr/>
        </p:nvSpPr>
        <p:spPr>
          <a:xfrm>
            <a:off x="8445500" y="25298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10512425" y="4311005"/>
            <a:ext cx="692150" cy="323850"/>
          </a:xfrm>
          <a:prstGeom prst="roundRect">
            <a:avLst>
              <a:gd name="adj" fmla="val 18627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9" name="Text 16"/>
          <p:cNvSpPr/>
          <p:nvPr/>
        </p:nvSpPr>
        <p:spPr>
          <a:xfrm>
            <a:off x="10096500" y="43078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7부 기록과 자료 · 38쪽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434289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7부 · 기록과 자료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43428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성경 읽고 듣기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51383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19200" y="1513830"/>
            <a:ext cx="387197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성경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읽기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 · [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성경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통독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219200" y="1809105"/>
            <a:ext cx="3871976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통독은 날마다 읽을 곳을 정해 줍니다.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62000" y="221357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19200" y="2213570"/>
            <a:ext cx="387197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역본·책·장 고르기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219200" y="2508845"/>
            <a:ext cx="3871976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대조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역본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을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고르면 두 번역을 나란히 봅니다.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2000" y="291331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19200" y="2913311"/>
            <a:ext cx="387197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구절·낱말로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[</a:t>
            </a:r>
            <a:r>
              <a:rPr lang="en-US" sz="15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찾기</a:t>
            </a: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219200" y="3208586"/>
            <a:ext cx="3871976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예: 요 3:16, 창세기 1, 믿음 소망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62000" y="3613051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219200" y="3613051"/>
            <a:ext cx="387197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장 번호 누르기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19200" y="3908326"/>
            <a:ext cx="3871976" cy="504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장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듣기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로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소리 내어 읽어 주는 것도 들을 수 있습니다.</a:t>
            </a:r>
            <a:endParaRPr lang="en-US" sz="1300" dirty="0"/>
          </a:p>
        </p:txBody>
      </p:sp>
      <p:pic>
        <p:nvPicPr>
          <p:cNvPr id="16" name="Image 0" descr="성경 화면"/>
          <p:cNvPicPr>
            <a:picLocks noChangeAspect="1"/>
          </p:cNvPicPr>
          <p:nvPr/>
        </p:nvPicPr>
        <p:blipFill>
          <a:blip r:embed="rId3"/>
          <a:srcRect l="-5" r="-5"/>
          <a:stretch/>
        </p:blipFill>
        <p:spPr>
          <a:xfrm>
            <a:off x="5340350" y="615950"/>
            <a:ext cx="6083300" cy="4533900"/>
          </a:xfrm>
          <a:prstGeom prst="roundRect">
            <a:avLst>
              <a:gd name="adj" fmla="val 2101"/>
            </a:avLst>
          </a:prstGeom>
        </p:spPr>
      </p:pic>
      <p:sp>
        <p:nvSpPr>
          <p:cNvPr id="17" name="Shape 14"/>
          <p:cNvSpPr/>
          <p:nvPr/>
        </p:nvSpPr>
        <p:spPr>
          <a:xfrm>
            <a:off x="5337175" y="612775"/>
            <a:ext cx="6089650" cy="4540250"/>
          </a:xfrm>
          <a:prstGeom prst="roundRect">
            <a:avLst>
              <a:gd name="adj" fmla="val 2168"/>
            </a:avLst>
          </a:prstGeom>
          <a:noFill/>
          <a:ln w="6350">
            <a:solidFill>
              <a:srgbClr val="D6D0C2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8" name="Shape 15"/>
          <p:cNvSpPr/>
          <p:nvPr/>
        </p:nvSpPr>
        <p:spPr>
          <a:xfrm>
            <a:off x="5349875" y="1400175"/>
            <a:ext cx="1085850" cy="273050"/>
          </a:xfrm>
          <a:prstGeom prst="roundRect">
            <a:avLst>
              <a:gd name="adj" fmla="val 22093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9" name="Text 16"/>
          <p:cNvSpPr/>
          <p:nvPr/>
        </p:nvSpPr>
        <p:spPr>
          <a:xfrm>
            <a:off x="6502400" y="13716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5476875" y="1870075"/>
            <a:ext cx="3600450" cy="425450"/>
          </a:xfrm>
          <a:prstGeom prst="roundRect">
            <a:avLst>
              <a:gd name="adj" fmla="val 14179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1" name="Text 18"/>
          <p:cNvSpPr/>
          <p:nvPr/>
        </p:nvSpPr>
        <p:spPr>
          <a:xfrm>
            <a:off x="9131300" y="19177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2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5476875" y="2759075"/>
            <a:ext cx="3600450" cy="336550"/>
          </a:xfrm>
          <a:prstGeom prst="roundRect">
            <a:avLst>
              <a:gd name="adj" fmla="val 17925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3" name="Text 20"/>
          <p:cNvSpPr/>
          <p:nvPr/>
        </p:nvSpPr>
        <p:spPr>
          <a:xfrm>
            <a:off x="9131300" y="276225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3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9540875" y="1870075"/>
            <a:ext cx="1797050" cy="2254250"/>
          </a:xfrm>
          <a:prstGeom prst="roundRect">
            <a:avLst>
              <a:gd name="adj" fmla="val 3357"/>
            </a:avLst>
          </a:prstGeom>
          <a:noFill/>
          <a:ln w="31750">
            <a:solidFill>
              <a:srgbClr val="B9561A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5" name="Text 22"/>
          <p:cNvSpPr/>
          <p:nvPr/>
        </p:nvSpPr>
        <p:spPr>
          <a:xfrm>
            <a:off x="10922000" y="14732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330200" h="330200">
                <a:moveTo>
                  <a:pt x="165100" y="0"/>
                </a:moveTo>
                <a:lnTo>
                  <a:pt x="165100" y="0"/>
                </a:lnTo>
                <a:arcTo wR="165100" hR="165100" stAng="16200000" swAng="5400000"/>
                <a:lnTo>
                  <a:pt x="3302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B9561A"/>
          </a:solidFill>
          <a:ln/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8F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7부 기록과 자료 · 39쪽</a:t>
            </a:r>
            <a:endParaRPr lang="en-US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EE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7부 · 기록과 자료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내 프로필 꾸미기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62000" y="1628130"/>
            <a:ext cx="10988040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오른쪽 위 내 이름 → [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5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프로필</a:t>
            </a:r>
            <a:r>
              <a:rPr lang="en-US" sz="15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65175" y="2196455"/>
            <a:ext cx="3414167" cy="2249140"/>
          </a:xfrm>
          <a:prstGeom prst="roundRect">
            <a:avLst>
              <a:gd name="adj" fmla="val 5505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pic>
        <p:nvPicPr>
          <p:cNvPr id="6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7750" y="2479030"/>
            <a:ext cx="355600" cy="3556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47750" y="2961630"/>
            <a:ext cx="293448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프로필 사진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047750" y="3362920"/>
            <a:ext cx="2934487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altLang="ko-KR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사진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올리기</a:t>
            </a:r>
            <a:r>
              <a:rPr lang="en-US" altLang="ko-KR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내 사진을, 또는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그림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100"/>
              </a:lnSpc>
              <a:buNone/>
            </a:pP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아바타를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고른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뒤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altLang="ko-KR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아바타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사용</a:t>
            </a:r>
            <a:r>
              <a:rPr lang="en-US" altLang="ko-KR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88892" y="2196455"/>
            <a:ext cx="3414216" cy="2249140"/>
          </a:xfrm>
          <a:prstGeom prst="roundRect">
            <a:avLst>
              <a:gd name="adj" fmla="val 5505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pic>
        <p:nvPicPr>
          <p:cNvPr id="10" name="Image 1" descr="User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71467" y="2479030"/>
            <a:ext cx="355600" cy="3556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671467" y="2961630"/>
            <a:ext cx="293453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바꿀 수 있는 것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4671467" y="3362920"/>
            <a:ext cx="2934538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altLang="ko-KR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부르는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이름</a:t>
            </a:r>
            <a:r>
              <a:rPr lang="en-US" altLang="ko-KR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과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altLang="ko-KR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전화번호</a:t>
            </a:r>
            <a:r>
              <a:rPr lang="en-US" altLang="ko-KR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ko-KR" alt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는 수정 가능</a:t>
            </a:r>
            <a:r>
              <a:rPr lang="en-US" altLang="ko-KR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.</a:t>
            </a:r>
            <a:b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</a:b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고친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뒤</a:t>
            </a: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altLang="ko-KR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저장</a:t>
            </a:r>
            <a:r>
              <a:rPr lang="en-US" altLang="ko-KR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012658" y="2196455"/>
            <a:ext cx="3414167" cy="2249140"/>
          </a:xfrm>
          <a:prstGeom prst="roundRect">
            <a:avLst>
              <a:gd name="adj" fmla="val 5505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pic>
        <p:nvPicPr>
          <p:cNvPr id="14" name="Image 2" descr="Lock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295233" y="2479030"/>
            <a:ext cx="355600" cy="3556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295233" y="2961630"/>
            <a:ext cx="293448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바꿀 수 없는 것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8295233" y="3362920"/>
            <a:ext cx="3033167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이름과 이메일. 이름은 성적표·수료증에 인쇄되므로 바꾸려면 학교에 문의하세요.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762000" y="4728170"/>
            <a:ext cx="1098804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비밀번호를 바꾸고 싶다면: 로그아웃 → 로그인 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화면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비밀번호를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잊으셨나요</a:t>
            </a:r>
            <a:r>
              <a:rPr lang="en-US" sz="1400" dirty="0">
                <a:solidFill>
                  <a:srgbClr val="1E2A25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?] (9쪽과 같은 방법)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7부 기록과 자료 · 40쪽</a:t>
            </a:r>
            <a:endParaRPr lang="en-US"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2E6B50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막혔을 때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1E2A25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자주 묻는 질문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65175" y="1605905"/>
            <a:ext cx="3448050" cy="1296640"/>
          </a:xfrm>
          <a:prstGeom prst="roundRect">
            <a:avLst>
              <a:gd name="adj" fmla="val 8570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5" name="Text 3"/>
          <p:cNvSpPr/>
          <p:nvPr/>
        </p:nvSpPr>
        <p:spPr>
          <a:xfrm>
            <a:off x="996950" y="1837680"/>
            <a:ext cx="307403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강좌가</a:t>
            </a: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altLang="ko-KR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4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내</a:t>
            </a: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4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강좌</a:t>
            </a:r>
            <a:r>
              <a:rPr lang="en-US" altLang="ko-KR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r>
              <a:rPr lang="en-US" sz="14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에</a:t>
            </a: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</a:t>
            </a: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안 보여요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96950" y="2175470"/>
            <a:ext cx="3074035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유료 과목은 결제가 확인된 뒤에 나타납니다. </a:t>
            </a:r>
            <a:r>
              <a:rPr lang="en-US" altLang="ko-KR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등록금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납부</a:t>
            </a:r>
            <a:r>
              <a:rPr lang="en-US" altLang="ko-KR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를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확인하세요. (17쪽)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71975" y="1605905"/>
            <a:ext cx="3448050" cy="1296640"/>
          </a:xfrm>
          <a:prstGeom prst="roundRect">
            <a:avLst>
              <a:gd name="adj" fmla="val 8570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8" name="Text 6"/>
          <p:cNvSpPr/>
          <p:nvPr/>
        </p:nvSpPr>
        <p:spPr>
          <a:xfrm>
            <a:off x="4603750" y="1837680"/>
            <a:ext cx="307403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영상을 봤는데 완료가 안 돼요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603750" y="2175470"/>
            <a:ext cx="3074035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실제로 본 시간이 90%를 넘어야 합니다. </a:t>
            </a:r>
          </a:p>
          <a:p>
            <a:pPr marL="0" indent="0" algn="l">
              <a:lnSpc>
                <a:spcPts val="1950"/>
              </a:lnSpc>
              <a:buNone/>
            </a:pP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건너뛴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부분을 마저 보세요. (24쪽)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78775" y="1605905"/>
            <a:ext cx="3448050" cy="1296640"/>
          </a:xfrm>
          <a:prstGeom prst="roundRect">
            <a:avLst>
              <a:gd name="adj" fmla="val 8570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1" name="Text 9"/>
          <p:cNvSpPr/>
          <p:nvPr/>
        </p:nvSpPr>
        <p:spPr>
          <a:xfrm>
            <a:off x="8210550" y="1837680"/>
            <a:ext cx="307403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altLang="ko-KR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[</a:t>
            </a:r>
            <a:r>
              <a:rPr lang="en-US" sz="14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읽기</a:t>
            </a:r>
            <a:r>
              <a:rPr lang="en-US" altLang="ko-KR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강의가 완료되지 않아요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10550" y="2175470"/>
            <a:ext cx="3074035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altLang="ko-KR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읽기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완료</a:t>
            </a:r>
            <a:r>
              <a:rPr lang="en-US" altLang="ko-KR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버튼을 직접 눌러야 합니다. </a:t>
            </a:r>
            <a:b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</a:b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(25쪽)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65175" y="3061295"/>
            <a:ext cx="3448050" cy="1296640"/>
          </a:xfrm>
          <a:prstGeom prst="roundRect">
            <a:avLst>
              <a:gd name="adj" fmla="val 8570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4" name="Text 12"/>
          <p:cNvSpPr/>
          <p:nvPr/>
        </p:nvSpPr>
        <p:spPr>
          <a:xfrm>
            <a:off x="996950" y="3293070"/>
            <a:ext cx="307403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과제를 </a:t>
            </a:r>
            <a:r>
              <a:rPr lang="en-US" sz="14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썼는데</a:t>
            </a: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 [</a:t>
            </a:r>
            <a:r>
              <a:rPr lang="en-US" sz="14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미제출</a:t>
            </a: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]</a:t>
            </a:r>
            <a:r>
              <a:rPr lang="en-US" sz="1400" b="1" dirty="0" err="1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이래요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6950" y="3630861"/>
            <a:ext cx="3074035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임시 저장만 된 것입니다. </a:t>
            </a:r>
          </a:p>
          <a:p>
            <a:pPr marL="0" indent="0" algn="l">
              <a:lnSpc>
                <a:spcPts val="1950"/>
              </a:lnSpc>
              <a:buNone/>
            </a:pPr>
            <a:r>
              <a:rPr lang="en-US" altLang="ko-KR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과제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제출</a:t>
            </a:r>
            <a:r>
              <a:rPr lang="en-US" altLang="ko-KR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을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눌러야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전달됩니다. (29쪽)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71975" y="3061295"/>
            <a:ext cx="3448050" cy="1296640"/>
          </a:xfrm>
          <a:prstGeom prst="roundRect">
            <a:avLst>
              <a:gd name="adj" fmla="val 8570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17" name="Text 15"/>
          <p:cNvSpPr/>
          <p:nvPr/>
        </p:nvSpPr>
        <p:spPr>
          <a:xfrm>
            <a:off x="4603750" y="3293070"/>
            <a:ext cx="307403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확인 메일이 오지 않아요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603750" y="3630861"/>
            <a:ext cx="3074035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스팸함을 보세요. 비밀번호 메일은 가장 최근 것만 쓸 수 있습니다. (9쪽)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978775" y="3061295"/>
            <a:ext cx="3448050" cy="1296640"/>
          </a:xfrm>
          <a:prstGeom prst="roundRect">
            <a:avLst>
              <a:gd name="adj" fmla="val 8570"/>
            </a:avLst>
          </a:prstGeom>
          <a:solidFill>
            <a:srgbClr val="FFFDF8"/>
          </a:solidFill>
          <a:ln w="6350">
            <a:solidFill>
              <a:srgbClr val="E2DDD0"/>
            </a:solidFill>
            <a:prstDash val="solid"/>
          </a:ln>
        </p:spPr>
        <p:txBody>
          <a:bodyPr/>
          <a:lstStyle/>
          <a:p>
            <a:endParaRPr lang="ko-US"/>
          </a:p>
        </p:txBody>
      </p:sp>
      <p:sp>
        <p:nvSpPr>
          <p:cNvPr id="20" name="Text 18"/>
          <p:cNvSpPr/>
          <p:nvPr/>
        </p:nvSpPr>
        <p:spPr>
          <a:xfrm>
            <a:off x="8210550" y="3293070"/>
            <a:ext cx="307403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마감 시간이 이상해요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210550" y="3630861"/>
            <a:ext cx="3074035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altLang="ko-KR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알림·수신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설정</a:t>
            </a:r>
            <a:r>
              <a:rPr lang="en-US" altLang="ko-KR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에서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내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시간대를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300" dirty="0" err="1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맞추세요</a:t>
            </a:r>
            <a:r>
              <a:rPr lang="en-US" sz="13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. (35쪽)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776F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41쪽</a:t>
            </a:r>
            <a:endParaRPr lang="en-US" sz="1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1F4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09600"/>
            <a:ext cx="1098804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E9C98B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막혔을 때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62000" y="891530"/>
            <a:ext cx="1098804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b="1" i="0" dirty="0">
                <a:solidFill>
                  <a:srgbClr val="F7F4EC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도움 받는 곳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62000" y="1653530"/>
            <a:ext cx="3200400" cy="2834070"/>
          </a:xfrm>
          <a:prstGeom prst="roundRect">
            <a:avLst>
              <a:gd name="adj" fmla="val 7023"/>
            </a:avLst>
          </a:prstGeom>
          <a:solidFill>
            <a:srgbClr val="2A5A47"/>
          </a:solidFill>
          <a:ln/>
        </p:spPr>
        <p:txBody>
          <a:bodyPr/>
          <a:lstStyle/>
          <a:p>
            <a:endParaRPr lang="ko-US"/>
          </a:p>
        </p:txBody>
      </p:sp>
      <p:sp>
        <p:nvSpPr>
          <p:cNvPr id="5" name="Text 3"/>
          <p:cNvSpPr/>
          <p:nvPr/>
        </p:nvSpPr>
        <p:spPr>
          <a:xfrm>
            <a:off x="1041400" y="1932930"/>
            <a:ext cx="2720848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F7F4EC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수업 내용이 궁금하면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41400" y="2306290"/>
            <a:ext cx="2720848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질문하기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→ 학습 내용 질문, 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또는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100"/>
              </a:lnSpc>
              <a:buNone/>
            </a:pP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강의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화면의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[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이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단원에 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대해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</a:t>
            </a:r>
          </a:p>
          <a:p>
            <a:pPr marL="0" indent="0" algn="l">
              <a:lnSpc>
                <a:spcPts val="2100"/>
              </a:lnSpc>
              <a:buNone/>
            </a:pP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질문하기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65600" y="1653530"/>
            <a:ext cx="3200400" cy="2834070"/>
          </a:xfrm>
          <a:prstGeom prst="roundRect">
            <a:avLst>
              <a:gd name="adj" fmla="val 7023"/>
            </a:avLst>
          </a:prstGeom>
          <a:solidFill>
            <a:srgbClr val="2A5A47"/>
          </a:solidFill>
          <a:ln/>
        </p:spPr>
        <p:txBody>
          <a:bodyPr/>
          <a:lstStyle/>
          <a:p>
            <a:endParaRPr lang="ko-US"/>
          </a:p>
        </p:txBody>
      </p:sp>
      <p:sp>
        <p:nvSpPr>
          <p:cNvPr id="8" name="Text 6"/>
          <p:cNvSpPr/>
          <p:nvPr/>
        </p:nvSpPr>
        <p:spPr>
          <a:xfrm>
            <a:off x="4445000" y="1932930"/>
            <a:ext cx="2720848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F7F4EC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사이트 사용이 어려우면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445000" y="2306290"/>
            <a:ext cx="2720848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[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질문하기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 → 사이트 이용 문의. </a:t>
            </a:r>
          </a:p>
          <a:p>
            <a:pPr marL="0" indent="0" algn="l">
              <a:lnSpc>
                <a:spcPts val="2100"/>
              </a:lnSpc>
              <a:buNone/>
            </a:pP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내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이름 → [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도움말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]</a:t>
            </a:r>
            <a:r>
              <a:rPr lang="en-US" sz="1400" dirty="0" err="1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에도</a:t>
            </a:r>
            <a:r>
              <a:rPr lang="en-US" sz="1400" dirty="0">
                <a:solidFill>
                  <a:srgbClr val="CFE0D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 같은 버튼이 있습니다.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569200" y="1653530"/>
            <a:ext cx="3860800" cy="2834070"/>
          </a:xfrm>
          <a:prstGeom prst="roundRect">
            <a:avLst>
              <a:gd name="adj" fmla="val 7023"/>
            </a:avLst>
          </a:prstGeom>
          <a:solidFill>
            <a:srgbClr val="F7F4EC"/>
          </a:solidFill>
          <a:ln/>
        </p:spPr>
        <p:txBody>
          <a:bodyPr/>
          <a:lstStyle/>
          <a:p>
            <a:endParaRPr lang="ko-US"/>
          </a:p>
        </p:txBody>
      </p:sp>
      <p:sp>
        <p:nvSpPr>
          <p:cNvPr id="11" name="Text 9"/>
          <p:cNvSpPr/>
          <p:nvPr/>
        </p:nvSpPr>
        <p:spPr>
          <a:xfrm>
            <a:off x="7848600" y="1932930"/>
            <a:ext cx="3401060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E2A25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로그인조차 안 되면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7848600" y="2306290"/>
            <a:ext cx="340106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베리타스 성경 연구원에 이메일로 연락하세요.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48600" y="2953990"/>
            <a:ext cx="340106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4A3A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</a:rPr>
              <a:t>office@veritasbibleinstitute.org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848600" y="3315400"/>
            <a:ext cx="340106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B5A53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또는 캠퍼스 첫 화면에서 로그인 없이 질문을 보낼 수 있습니다.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48600" y="3954200"/>
            <a:ext cx="340106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4A3A"/>
                </a:solidFill>
                <a:latin typeface="Noto Sans KR Bold" pitchFamily="34" charset="0"/>
                <a:ea typeface="Noto Sans KR Bold" pitchFamily="34" charset="-122"/>
                <a:cs typeface="Noto Sans KR Bold" pitchFamily="34" charset="-120"/>
                <a:hlinkClick r:id="rIdAsk"/>
              </a:rPr>
              <a:t>veritas.cabible.org/#ask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62000" y="4792600"/>
            <a:ext cx="1098804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E9C98B"/>
                </a:solidFill>
                <a:latin typeface="Noto Serif KR" pitchFamily="18" charset="0"/>
                <a:ea typeface="Noto Serif KR" pitchFamily="18" charset="-122"/>
                <a:cs typeface="Noto Serif KR" pitchFamily="18" charset="-120"/>
              </a:rPr>
              <a:t>천천히, 한 번에 하나씩이면 충분합니다. 배움의 길을 응원합니다.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62000" y="6289080"/>
            <a:ext cx="109880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A9C4B6"/>
                </a:solidFill>
                <a:latin typeface="Noto Sans KR Regular" pitchFamily="34" charset="0"/>
                <a:ea typeface="Noto Sans KR Regular" pitchFamily="34" charset="-122"/>
                <a:cs typeface="Noto Sans KR Regular" pitchFamily="34" charset="-120"/>
              </a:rPr>
              <a:t>온라인 캠퍼스 학생 사용 안내 · 42쪽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온라인 캠퍼스 학생 사용 안내">
  <a:themeElements>
    <a:clrScheme name="온라인 캠퍼스 학생 사용 안내">
      <a:dk1>
        <a:srgbClr val="1E2A25"/>
      </a:dk1>
      <a:lt1>
        <a:srgbClr val="F7F4EC"/>
      </a:lt1>
      <a:dk2>
        <a:srgbClr val="545D57"/>
      </a:dk2>
      <a:lt2>
        <a:srgbClr val="E1E0D8"/>
      </a:lt2>
      <a:accent1>
        <a:srgbClr val="B9561A"/>
      </a:accent1>
      <a:accent2>
        <a:srgbClr val="2E6B50"/>
      </a:accent2>
      <a:accent3>
        <a:srgbClr val="1F4A3A"/>
      </a:accent3>
      <a:accent4>
        <a:srgbClr val="E9C98B"/>
      </a:accent4>
      <a:accent5>
        <a:srgbClr val="5A3416"/>
      </a:accent5>
      <a:accent6>
        <a:srgbClr val="2A5A47"/>
      </a:accent6>
      <a:hlink>
        <a:srgbClr val="0563C1"/>
      </a:hlink>
      <a:folHlink>
        <a:srgbClr val="954F72"/>
      </a:folHlink>
    </a:clrScheme>
    <a:fontScheme name="온라인 캠퍼스 학생 사용 안내">
      <a:majorFont>
        <a:latin typeface="Noto Serif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4854</Words>
  <Application>Microsoft Macintosh PowerPoint</Application>
  <PresentationFormat>와이드스크린</PresentationFormat>
  <Paragraphs>732</Paragraphs>
  <Slides>42</Slides>
  <Notes>42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8" baseType="lpstr">
      <vt:lpstr>Noto Sans KR</vt:lpstr>
      <vt:lpstr>Noto Sans KR Bold</vt:lpstr>
      <vt:lpstr>Noto Sans KR Regular</vt:lpstr>
      <vt:lpstr>Noto Serif KR</vt:lpstr>
      <vt:lpstr>Arial</vt:lpstr>
      <vt:lpstr>온라인 캠퍼스 학생 사용 안내</vt:lpstr>
      <vt:lpstr>온라인 캠퍼스 사용 안내</vt:lpstr>
      <vt:lpstr>이 안내서 보는 법</vt:lpstr>
      <vt:lpstr>필요한 부분만 골라 보셔도 됩니다</vt:lpstr>
      <vt:lpstr>시작하기</vt:lpstr>
      <vt:lpstr>준비할 것은 세 가지뿐입니다</vt:lpstr>
      <vt:lpstr>캠퍼스 첫 화면</vt:lpstr>
      <vt:lpstr>회원가입 (처음 한 번만)</vt:lpstr>
      <vt:lpstr>로그인 (올 때마다)</vt:lpstr>
      <vt:lpstr>비밀번호를 잊었을 때</vt:lpstr>
      <vt:lpstr>화면 둘러보기</vt:lpstr>
      <vt:lpstr>대시보드: 로그인하면 보이는 첫 화면</vt:lpstr>
      <vt:lpstr>왼쪽 메뉴: 무엇이 어디에 있나요</vt:lpstr>
      <vt:lpstr>오른쪽 위: 언어와 내 이름</vt:lpstr>
      <vt:lpstr>휴대폰에서 볼 때</vt:lpstr>
      <vt:lpstr>수강 신청과 등록금 납부</vt:lpstr>
      <vt:lpstr>듣고 싶은 과목 신청하기</vt:lpstr>
      <vt:lpstr>신청한 다음에는 어떻게 되나요?</vt:lpstr>
      <vt:lpstr>등록금 내기</vt:lpstr>
      <vt:lpstr>Zelle·Venmo로 보낼 때 · 영수증 받기</vt:lpstr>
      <vt:lpstr>수업 듣기</vt:lpstr>
      <vt:lpstr>내 강좌 열기</vt:lpstr>
      <vt:lpstr>강좌 화면 읽는 법</vt:lpstr>
      <vt:lpstr>강의는 다섯 종류, 끝내는 방법이 다릅니다</vt:lpstr>
      <vt:lpstr>영상 강의 보기</vt:lpstr>
      <vt:lpstr>읽기 자료 끝내기</vt:lpstr>
      <vt:lpstr>Zoom 라이브 수업 참석하기</vt:lpstr>
      <vt:lpstr>과제와 시험</vt:lpstr>
      <vt:lpstr>해야 할 과제를 한곳에서 보기</vt:lpstr>
      <vt:lpstr>과제 제출하기</vt:lpstr>
      <vt:lpstr>퀴즈 풀기</vt:lpstr>
      <vt:lpstr>상태 표시, 이렇게 읽으세요</vt:lpstr>
      <vt:lpstr>소통과 알림</vt:lpstr>
      <vt:lpstr>공지 읽기와 토론에 답글 달기</vt:lpstr>
      <vt:lpstr>질문하기: 나만 보는 질문 보내기</vt:lpstr>
      <vt:lpstr>알림 확인과 알림·수신 설정</vt:lpstr>
      <vt:lpstr>기록과 자료</vt:lpstr>
      <vt:lpstr>일정 보기, 내 일정 넣기</vt:lpstr>
      <vt:lpstr>성적, 수료증, 출석, 활동 기록</vt:lpstr>
      <vt:lpstr>성경 읽고 듣기</vt:lpstr>
      <vt:lpstr>내 프로필 꾸미기</vt:lpstr>
      <vt:lpstr>자주 묻는 질문</vt:lpstr>
      <vt:lpstr>도움 받는 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온라인 캠퍼스 학생 사용 안내</dc:title>
  <dc:subject/>
  <dc:creator/>
  <cp:lastModifiedBy>David Joo</cp:lastModifiedBy>
  <cp:revision>3</cp:revision>
  <dcterms:created xsi:type="dcterms:W3CDTF">2026-10-07T00:21:07Z</dcterms:created>
  <dcterms:modified xsi:type="dcterms:W3CDTF">2026-10-08T02:23:42Z</dcterms:modified>
</cp:coreProperties>
</file>