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guide walks a student through everything from the first visit to taking classes, handing in assignments and checking grades.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promises of this guide: orange numbers show where to click, bold words are the button names on screen, and page 41 is the place to go when stuck.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this is your first time, go through Part 1 in order. If you already know how to sign in, jump to the part you need.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a phone, open a browser app such as Safari or Chrome and type the address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Going to the campus address brings up this page. The Start learning button in the middle also leads to the sign-in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accounts start as student accounts. If the confirmation email doesn't arrive, check your spam or junk folder. You can also pick a course on the home page and click Create an account and enroll; the course you chose carries over after sign-up.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signed up with Google, always come in with Continue with Google. If you signed up with an email, use your email and password. Mixing the two can create a second account, so keep using the way you chose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Steps 3 and 4 happen after you open the email, so they have green numbers. If you signed up with Google, just sign in with Google instead of a password. If the email doesn't arrive, check your spam folder.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dashboard shows today's work at a glance; Continue learning is the button you'll use most. If you aren't taking any course yet, a Browse courses button appears in its place. Choose your study days lets you pick the days you plan to study. Course and lesson titles appear in the language the instructor wrote them in. To read them in English, use the book (Original) menu at the top right; see page 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the small arrow beside My courses to see the names of the courses you are taking, and open one directly from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translation: the book menu appears only when campus staff have turned translations on. A translated page carries the note "This is a translation. Where the meaning is unclear, the original is authoritative." Choosing Original again switches back to the language the instructor wrote in. The white box on the right is a drawn copy of the menu that opens when you click your name. People who are also instructors or administrators see Switch role there too; students don't.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a narrow phone screen the left menu moves into the Student menu button. There's no app to install; open the campus address in your phone's browser.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card on the right is a drawn sample. Before signing in you can also browse the same courses with Browse open courses on the home page; then choose Create an account and enroll, or Sign in and enroll. A course with no seats left shows Full.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Signing up for a paid course takes you to Tuition payments automatically. A card payment opens the course right away; a transfer opens it once campus staff have seen the money arrive.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single course you can also click Pay securely on that course's card. Early-bird discounts apply automatically at checkout. Card numbers are entered on the secure page of Stripe, the payment company, not on the campus 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confirmation code tells campus staff whose money it is. Without it in the memo, confirming the transfer may take longer. Before clicking I've sent it, you can add a note such as the date you sent it or the sender's name; this is optional.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 learning on the dashboard also takes you straight into the course. The small arrow next to My courses on the left lists your current courses so you can pick one directly. Course titles appear in the language the instructor wrote them in; to read them translated, use the book (Original) menu at the top right (page 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number of tabs can differ a little by course. The sample shows no Announcements, Attendance or Discussions tabs, but real courses have them. Lessons are grouped by week, and the top right of each group shows how many are done, such as "3/3 complete".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one table sums up Parts 4 and 5. A lesson must be marked done before your progress goes up and Continue moves on to the next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the time you actually watch is saved, so skipping ahead may not raise your progress; watch to the end. Under the video, the lesson's goals and content are written out. Text size on the right makes the writing bigger.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Unlike a video, a reading lesson only counts as done when you click Mark as read yourself. Without it, your progress won't go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box on the right is a drawn copy of a live lesson screen. If the status doesn't change, click Refresh status. A computer that has never used Zoom may ask whether to open the Zoom app. Your instructor takes attendance; check the result under Attendance (page 38).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to do next on the dashboard shows the same items in short form. Page 31 explains the status labels. Due times are shown in your own time zone, which you can change under Notifications and settings.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need either some text or a file to submit. Once graded, Instructor feedback appears on this same page and you get a notification. Go to the answer at the top left jumps straight to the answer box. The file button's wording comes from your own browser (for example, Choose File), so it may look different from the picture.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timed quiz tells you at the start, for example "The time limit is 10 minutes." The correct answers aren't shown; instead you're pointed to what to review. The results show your score, the score counted toward your grade, and how many times you've taken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rows in bold, Not submitted and Resubmission needed, are the ones where you need to act. Whether late work is accepted is shown as Late submission on each assignment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Announcements and Discussions tabs at the top of the course page show the same thing. For a personal question that other students shouldn't see, use Ask a question instead (next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it from Ask a question in the left menu. Questions are private and other students can't see them. While watching a lesson, you can also click Ask about this lesson on that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notifications shows only when something is unread. The same settings page also lets you change the display language and turn the Bible reading plan on or off. Email notifications are not available yet.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picture shows an empty sample schedule. In real use, classes, exams, attendance and assignment deadlines from your instructors appear as dots on the calendar. The Subscribe in a calendar app tab lets you see the campus schedule in your phone's calendar app.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official transcript includes only grades your instructor has confirmed. Attendance is taken by your instructor, so you can only view it, not change it. Downloaded PDFs go to your computer's Downloads folder.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it from Bible at the bottom of the left menu. The reading-plan check is off at first: on the Reading plan tab click Use the reading plan and choose a start date, and you'll see each day's reading and your record. Text size at the top right makes the words bigger.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Photos can be JPG, PNG or WebP and are cropped to a square automatically. The profile page has no change-password button of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that doesn't solve it, see where to get help on the next page. When a screen looks odd, reloading the page (the round arrow at the top of the browser) or signing out and back in often fixes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Contact link at the bottom of the home page also sends campus staff an email, if a contact address has been 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7F4EC"/>
        </a:solidFill>
      </p:bgPr>
    </p:bg>
    <p:spTree>
      <p:nvGrpSpPr>
        <p:cNvPr id="1" name=""/>
        <p:cNvGrpSpPr/>
        <p:nvPr/>
      </p:nvGrpSpPr>
      <p:grpSpPr>
        <a:xfrm>
          <a:off x="0" y="0"/>
          <a:ext cx="0" cy="0"/>
          <a:chOff x="0" y="0"/>
          <a:chExt cx="0" cy="0"/>
        </a:xfrm>
      </p:grpSpPr>
      <p:sp>
        <p:nvSpPr>
          <p:cNvPr id="2" name="Title Placeholder 1"/>
          <p:cNvSpPr/>
          <p:nvPr>
            <p:ph type="title"/>
          </p:nvPr>
        </p:nvSpPr>
        <p:spPr>
          <a:xfrm>
            <a:off x="762000" y="891530"/>
            <a:ext cx="10668000" cy="457200"/>
          </a:xfrm>
          <a:prstGeom prst="rect">
            <a:avLst/>
          </a:prstGeom>
          <a:noFill/>
          <a:ln/>
        </p:spPr>
        <p:txBody>
          <a:bodyPr wrap="square" lIns="0" tIns="0" rIns="0" bIns="0" rtlCol="0" anchor="t"/>
          <a:lstStyle>
            <a:lvl1pPr algn="l" indent="0" marL="0">
              <a:lnSpc>
                <a:spcPct val="115000"/>
              </a:lnSpc>
              <a:buNone/>
              <a:defRPr lang="en-US" sz="3000" dirty="0">
                <a:solidFill>
                  <a:srgbClr val="1E2A25"/>
                </a:solidFill>
                <a:latin typeface="Source Serif 4" pitchFamily="34" charset="0"/>
                <a:ea typeface="Source Serif 4" pitchFamily="34" charset="-122"/>
                <a:cs typeface="Source Serif 4" pitchFamily="34" charset="-120"/>
              </a:defRPr>
            </a:lvl1pPr>
          </a:lstStyle>
          <a:p>
            <a:pPr algn="l" indent="0" marL="0">
              <a:lnSpc>
                <a:spcPct val="115000"/>
              </a:lnSpc>
              <a:buNone/>
            </a:pPr>
            <a:endParaRPr lang="en-US" sz="3000" dirty="0"/>
          </a:p>
        </p:txBody>
      </p:sp>
      <p:sp>
        <p:nvSpPr>
          <p:cNvPr id="3" name="Text Placeholder 2"/>
          <p:cNvSpPr/>
          <p:nvPr>
            <p:ph idx="101" type="body"/>
          </p:nvPr>
        </p:nvSpPr>
        <p:spPr>
          <a:xfrm>
            <a:off x="762000" y="1653530"/>
            <a:ext cx="10617200" cy="4391670"/>
          </a:xfrm>
          <a:prstGeom prst="rect">
            <a:avLst/>
          </a:prstGeom>
          <a:noFill/>
          <a:ln/>
        </p:spPr>
        <p:txBody>
          <a:bodyPr wrap="square" lIns="0" tIns="0" rIns="0" bIns="0" rtlCol="0" anchor="t"/>
          <a:lstStyle>
            <a:lvl1pPr algn="l" indent="0" marL="0">
              <a:lnSpc>
                <a:spcPct val="140000"/>
              </a:lnSpc>
              <a:buNone/>
              <a:defRPr lang="en-US" sz="1600" dirty="0">
                <a:solidFill>
                  <a:srgbClr val="1E2A25"/>
                </a:solidFill>
                <a:latin typeface="Source Sans 3" pitchFamily="34" charset="0"/>
                <a:ea typeface="Source Sans 3" pitchFamily="34" charset="-122"/>
                <a:cs typeface="Source Sans 3"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F4EC"/>
        </a:solidFill>
      </p:bgPr>
    </p:bg>
    <p:spTree>
      <p:nvGrpSpPr>
        <p:cNvPr id="1" name=""/>
        <p:cNvGrpSpPr/>
        <p:nvPr/>
      </p:nvGrpSpPr>
      <p:grpSpPr>
        <a:xfrm>
          <a:off x="0" y="0"/>
          <a:ext cx="0" cy="0"/>
          <a:chOff x="0" y="0"/>
          <a:chExt cx="0" cy="0"/>
        </a:xfrm>
      </p:grpSpPr>
      <p:sp>
        <p:nvSpPr>
          <p:cNvPr id="2" name="Title Placeholder 1"/>
          <p:cNvSpPr/>
          <p:nvPr>
            <p:ph type="title"/>
          </p:nvPr>
        </p:nvSpPr>
        <p:spPr>
          <a:xfrm>
            <a:off x="762000" y="891530"/>
            <a:ext cx="10668000" cy="457200"/>
          </a:xfrm>
          <a:prstGeom prst="rect">
            <a:avLst/>
          </a:prstGeom>
          <a:noFill/>
          <a:ln/>
        </p:spPr>
        <p:txBody>
          <a:bodyPr wrap="square" lIns="0" tIns="0" rIns="0" bIns="0" rtlCol="0" anchor="t"/>
          <a:lstStyle>
            <a:lvl1pPr algn="l" indent="0" marL="0">
              <a:lnSpc>
                <a:spcPct val="115000"/>
              </a:lnSpc>
              <a:buNone/>
              <a:defRPr lang="en-US" sz="3000" dirty="0">
                <a:solidFill>
                  <a:srgbClr val="1E2A25"/>
                </a:solidFill>
                <a:latin typeface="Source Serif 4" pitchFamily="34" charset="0"/>
                <a:ea typeface="Source Serif 4" pitchFamily="34" charset="-122"/>
                <a:cs typeface="Source Serif 4" pitchFamily="34" charset="-120"/>
              </a:defRPr>
            </a:lvl1pPr>
          </a:lstStyle>
          <a:p>
            <a:pPr algn="l" indent="0" marL="0">
              <a:lnSpc>
                <a:spcPct val="115000"/>
              </a:lnSpc>
              <a:buNone/>
            </a:pPr>
            <a:endParaRPr lang="en-US" sz="3000" dirty="0"/>
          </a:p>
        </p:txBody>
      </p:sp>
      <p:sp>
        <p:nvSpPr>
          <p:cNvPr id="3" name="Text Placeholder 2"/>
          <p:cNvSpPr/>
          <p:nvPr>
            <p:ph idx="101" type="body"/>
          </p:nvPr>
        </p:nvSpPr>
        <p:spPr>
          <a:xfrm>
            <a:off x="762000" y="1653530"/>
            <a:ext cx="10617200" cy="4391670"/>
          </a:xfrm>
          <a:prstGeom prst="rect">
            <a:avLst/>
          </a:prstGeom>
          <a:noFill/>
          <a:ln/>
        </p:spPr>
        <p:txBody>
          <a:bodyPr wrap="square" lIns="0" tIns="0" rIns="0" bIns="0" rtlCol="0" anchor="t"/>
          <a:lstStyle>
            <a:lvl1pPr algn="l" indent="0" marL="0">
              <a:lnSpc>
                <a:spcPct val="140000"/>
              </a:lnSpc>
              <a:buNone/>
              <a:defRPr lang="en-US" sz="1600" dirty="0">
                <a:solidFill>
                  <a:srgbClr val="1E2A25"/>
                </a:solidFill>
                <a:latin typeface="Source Sans 3" pitchFamily="34" charset="0"/>
                <a:ea typeface="Source Sans 3" pitchFamily="34" charset="-122"/>
                <a:cs typeface="Source Sans 3"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2.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2.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2.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2.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2.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slideLayout" Target="../slideLayouts/slideLayout2.xm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slideLayout" Target="../slideLayouts/slideLayout2.xml"/><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image" Target="../media/image-33-2.png"/><Relationship Id="rId3" Type="http://schemas.openxmlformats.org/officeDocument/2006/relationships/slideLayout" Target="../slideLayouts/slideLayout2.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2.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2.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2.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2.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2.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image" Target="../media/image-40-2.png"/><Relationship Id="rId3" Type="http://schemas.openxmlformats.org/officeDocument/2006/relationships/image" Target="../media/image-40-3.png"/><Relationship Id="rId4" Type="http://schemas.openxmlformats.org/officeDocument/2006/relationships/slideLayout" Target="../slideLayouts/slideLayout2.xml"/><Relationship Id="rId5"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Ask" Type="http://schemas.openxmlformats.org/officeDocument/2006/relationships/hyperlink" Target="https://veritas.cabible.org/?lang=en#ask"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4A3A"/>
        </a:solidFill>
      </p:bgPr>
    </p:bg>
    <p:spTree>
      <p:nvGrpSpPr>
        <p:cNvPr id="1" name=""/>
        <p:cNvGrpSpPr/>
        <p:nvPr/>
      </p:nvGrpSpPr>
      <p:grpSpPr>
        <a:xfrm>
          <a:off x="0" y="0"/>
          <a:ext cx="0" cy="0"/>
          <a:chOff x="0" y="0"/>
          <a:chExt cx="0" cy="0"/>
        </a:xfrm>
      </p:grpSpPr>
      <p:sp>
        <p:nvSpPr>
          <p:cNvPr id="2" name="Text 0"/>
          <p:cNvSpPr/>
          <p:nvPr/>
        </p:nvSpPr>
        <p:spPr>
          <a:xfrm>
            <a:off x="762000" y="1832670"/>
            <a:ext cx="5284724" cy="274290"/>
          </a:xfrm>
          <a:prstGeom prst="rect">
            <a:avLst/>
          </a:prstGeom>
          <a:noFill/>
          <a:ln/>
        </p:spPr>
        <p:txBody>
          <a:bodyPr wrap="square" lIns="0" tIns="0" rIns="0" bIns="0" rtlCol="0" anchor="t">
            <a:normAutofit/>
          </a:bodyPr>
          <a:lstStyle/>
          <a:p>
            <a:pPr algn="l" indent="0" marL="0">
              <a:lnSpc>
                <a:spcPts val="1960"/>
              </a:lnSpc>
              <a:buNone/>
            </a:pPr>
            <a:r>
              <a:rPr lang="en-US" sz="1400" b="1" spc="150" kern="0" dirty="0">
                <a:solidFill>
                  <a:srgbClr val="E9C98B"/>
                </a:solidFill>
                <a:latin typeface="Source Sans 3" pitchFamily="34" charset="0"/>
                <a:ea typeface="Source Sans 3" pitchFamily="34" charset="-122"/>
                <a:cs typeface="Source Sans 3" pitchFamily="34" charset="-120"/>
              </a:rPr>
              <a:t>STUDENT GUIDE</a:t>
            </a:r>
            <a:endParaRPr lang="en-US" sz="1400" dirty="0"/>
          </a:p>
        </p:txBody>
      </p:sp>
      <p:sp>
        <p:nvSpPr>
          <p:cNvPr id="3" name="Text 1"/>
          <p:cNvSpPr/>
          <p:nvPr>
            <p:ph type="title"/>
          </p:nvPr>
        </p:nvSpPr>
        <p:spPr>
          <a:xfrm>
            <a:off x="762000" y="2310160"/>
            <a:ext cx="5284724" cy="1366441"/>
          </a:xfrm>
          <a:prstGeom prst="rect">
            <a:avLst/>
          </a:prstGeom>
          <a:noFill/>
          <a:ln/>
        </p:spPr>
        <p:txBody>
          <a:bodyPr wrap="square" lIns="0" tIns="0" rIns="0" bIns="0" rtlCol="0" anchor="t">
            <a:normAutofit/>
          </a:bodyPr>
          <a:lstStyle/>
          <a:p>
            <a:pPr algn="l" indent="0" marL="0">
              <a:lnSpc>
                <a:spcPts val="5280"/>
              </a:lnSpc>
              <a:buNone/>
            </a:pPr>
            <a:r>
              <a:rPr lang="en-US" sz="4800" b="1" i="0" dirty="0">
                <a:solidFill>
                  <a:srgbClr val="F7F4EC"/>
                </a:solidFill>
                <a:latin typeface="Source Serif 4" pitchFamily="18" charset="0"/>
                <a:ea typeface="Source Serif 4" pitchFamily="18" charset="-122"/>
                <a:cs typeface="Source Serif 4" pitchFamily="18" charset="-120"/>
              </a:rPr>
              <a:t>Using the</a:t>
            </a:r>
            <a:endParaRPr lang="en-US" sz="4800" dirty="0"/>
          </a:p>
          <a:p>
            <a:pPr algn="l" indent="0" marL="0">
              <a:lnSpc>
                <a:spcPts val="5280"/>
              </a:lnSpc>
              <a:buNone/>
            </a:pPr>
            <a:r>
              <a:rPr lang="en-US" sz="4800" b="1" i="0" dirty="0">
                <a:solidFill>
                  <a:srgbClr val="F7F4EC"/>
                </a:solidFill>
                <a:latin typeface="Source Serif 4" pitchFamily="18" charset="0"/>
                <a:ea typeface="Source Serif 4" pitchFamily="18" charset="-122"/>
                <a:cs typeface="Source Serif 4" pitchFamily="18" charset="-120"/>
              </a:rPr>
              <a:t>Online Campus</a:t>
            </a:r>
            <a:endParaRPr lang="en-US" sz="4800" dirty="0"/>
          </a:p>
        </p:txBody>
      </p:sp>
      <p:sp>
        <p:nvSpPr>
          <p:cNvPr id="4" name="Text 2"/>
          <p:cNvSpPr/>
          <p:nvPr/>
        </p:nvSpPr>
        <p:spPr>
          <a:xfrm>
            <a:off x="762000" y="3879800"/>
            <a:ext cx="5284724" cy="711200"/>
          </a:xfrm>
          <a:prstGeom prst="rect">
            <a:avLst/>
          </a:prstGeom>
          <a:noFill/>
          <a:ln/>
        </p:spPr>
        <p:txBody>
          <a:bodyPr wrap="square" lIns="0" tIns="0" rIns="0" bIns="0" rtlCol="0" anchor="t">
            <a:normAutofit/>
          </a:bodyPr>
          <a:lstStyle/>
          <a:p>
            <a:pPr algn="l" indent="0" marL="0">
              <a:lnSpc>
                <a:spcPts val="2700"/>
              </a:lnSpc>
              <a:buNone/>
            </a:pPr>
            <a:r>
              <a:rPr lang="en-US" sz="1800" dirty="0">
                <a:solidFill>
                  <a:srgbClr val="CFE0D6"/>
                </a:solidFill>
                <a:latin typeface="Source Sans 3" pitchFamily="34" charset="0"/>
                <a:ea typeface="Source Sans 3" pitchFamily="34" charset="-122"/>
                <a:cs typeface="Source Sans 3" pitchFamily="34" charset="-120"/>
              </a:rPr>
              <a:t>New here? Turn one page at a time and follow along. That's all it takes.</a:t>
            </a:r>
            <a:endParaRPr lang="en-US" sz="1800" dirty="0"/>
          </a:p>
        </p:txBody>
      </p:sp>
      <p:sp>
        <p:nvSpPr>
          <p:cNvPr id="5" name="Text 3"/>
          <p:cNvSpPr/>
          <p:nvPr/>
        </p:nvSpPr>
        <p:spPr>
          <a:xfrm>
            <a:off x="762000" y="4794200"/>
            <a:ext cx="5284724"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A9C4B6"/>
                </a:solidFill>
                <a:latin typeface="Source Sans 3" pitchFamily="34" charset="0"/>
                <a:ea typeface="Source Sans 3" pitchFamily="34" charset="-122"/>
                <a:cs typeface="Source Sans 3" pitchFamily="34" charset="-120"/>
              </a:rPr>
              <a:t>Veritas Bible Institute · October 2026</a:t>
            </a:r>
            <a:endParaRPr lang="en-US" sz="1300" dirty="0"/>
          </a:p>
        </p:txBody>
      </p:sp>
      <p:pic>
        <p:nvPicPr>
          <p:cNvPr id="6" name="Image 0" descr="The Online Campus dashboard">    </p:cNvPr>
          <p:cNvPicPr>
            <a:picLocks noChangeAspect="1"/>
          </p:cNvPicPr>
          <p:nvPr/>
        </p:nvPicPr>
        <p:blipFill>
          <a:blip r:embed="rId1"/>
          <a:srcRect l="0" r="0" t="151" b="151"/>
          <a:stretch/>
        </p:blipFill>
        <p:spPr>
          <a:xfrm>
            <a:off x="6362700" y="1854200"/>
            <a:ext cx="5054600" cy="3149600"/>
          </a:xfrm>
          <a:prstGeom prst="roundRect">
            <a:avLst>
              <a:gd name="adj" fmla="val 3629"/>
            </a:avLst>
          </a:prstGeom>
          <a:effectLst>
            <a:outerShdw sx="100000" sy="100000" kx="0" ky="0" algn="bl" rotWithShape="0" blurRad="406400" dist="152400" dir="5400000">
              <a:srgbClr val="000000">
                <a:alpha val="35000"/>
              </a:srgbClr>
            </a:outerShdw>
          </a:effectLst>
        </p:spPr>
      </p:pic>
      <p:sp>
        <p:nvSpPr>
          <p:cNvPr id="7" name="Shape 4"/>
          <p:cNvSpPr/>
          <p:nvPr/>
        </p:nvSpPr>
        <p:spPr>
          <a:xfrm>
            <a:off x="6356350" y="1847850"/>
            <a:ext cx="5067300" cy="3162300"/>
          </a:xfrm>
          <a:prstGeom prst="roundRect">
            <a:avLst>
              <a:gd name="adj" fmla="val 3815"/>
            </a:avLst>
          </a:prstGeom>
          <a:noFill/>
          <a:ln w="12700">
            <a:solidFill>
              <a:srgbClr val="3E6E5A"/>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762000" y="609600"/>
            <a:ext cx="10988040"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BEFORE YOU START</a:t>
            </a:r>
            <a:endParaRPr lang="en-US" sz="1300" dirty="0"/>
          </a:p>
        </p:txBody>
      </p:sp>
      <p:sp>
        <p:nvSpPr>
          <p:cNvPr id="3" name="Text 1"/>
          <p:cNvSpPr/>
          <p:nvPr>
            <p:ph type="title"/>
          </p:nvPr>
        </p:nvSpPr>
        <p:spPr>
          <a:xfrm>
            <a:off x="762000" y="891530"/>
            <a:ext cx="10988040" cy="4826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How to read this guide</a:t>
            </a:r>
            <a:endParaRPr lang="en-US" sz="3000" dirty="0"/>
          </a:p>
        </p:txBody>
      </p:sp>
      <p:sp>
        <p:nvSpPr>
          <p:cNvPr id="4" name="Shape 2"/>
          <p:cNvSpPr/>
          <p:nvPr/>
        </p:nvSpPr>
        <p:spPr>
          <a:xfrm>
            <a:off x="765175" y="1707505"/>
            <a:ext cx="3380284" cy="2532360"/>
          </a:xfrm>
          <a:prstGeom prst="roundRect">
            <a:avLst>
              <a:gd name="adj" fmla="val 4890"/>
            </a:avLst>
          </a:prstGeom>
          <a:solidFill>
            <a:srgbClr val="FFFDF8"/>
          </a:solidFill>
          <a:ln w="6350">
            <a:solidFill>
              <a:srgbClr val="E2DDD0"/>
            </a:solidFill>
            <a:prstDash val="solid"/>
          </a:ln>
        </p:spPr>
      </p:sp>
      <p:sp>
        <p:nvSpPr>
          <p:cNvPr id="5" name="Text 3"/>
          <p:cNvSpPr/>
          <p:nvPr/>
        </p:nvSpPr>
        <p:spPr>
          <a:xfrm>
            <a:off x="1073150" y="2015480"/>
            <a:ext cx="457200" cy="457200"/>
          </a:xfrm>
          <a:prstGeom prst="roundRect">
            <a:avLst>
              <a:gd name="adj" fmla="val 50000"/>
            </a:avLst>
          </a:prstGeom>
          <a:solidFill>
            <a:srgbClr val="B9561A"/>
          </a:solidFill>
          <a:ln/>
        </p:spPr>
        <p:txBody>
          <a:bodyPr wrap="square" lIns="0" tIns="0" rIns="0" bIns="0" rtlCol="0" anchor="ctr">
            <a:normAutofit/>
          </a:bodyPr>
          <a:lstStyle/>
          <a:p>
            <a:pPr algn="ctr" indent="0" marL="0">
              <a:lnSpc>
                <a:spcPts val="2520"/>
              </a:lnSpc>
              <a:buNone/>
            </a:pPr>
            <a:r>
              <a:rPr lang="en-US" sz="1800" b="1" dirty="0">
                <a:solidFill>
                  <a:srgbClr val="FFF8F0"/>
                </a:solidFill>
                <a:latin typeface="Source Sans 3" pitchFamily="34" charset="0"/>
                <a:ea typeface="Source Sans 3" pitchFamily="34" charset="-122"/>
                <a:cs typeface="Source Sans 3" pitchFamily="34" charset="-120"/>
              </a:rPr>
              <a:t>1</a:t>
            </a:r>
            <a:endParaRPr lang="en-US" sz="1800" dirty="0"/>
          </a:p>
        </p:txBody>
      </p:sp>
      <p:sp>
        <p:nvSpPr>
          <p:cNvPr id="6" name="Text 4"/>
          <p:cNvSpPr/>
          <p:nvPr/>
        </p:nvSpPr>
        <p:spPr>
          <a:xfrm>
            <a:off x="1073150" y="2625080"/>
            <a:ext cx="3069134" cy="322560"/>
          </a:xfrm>
          <a:prstGeom prst="rect">
            <a:avLst/>
          </a:prstGeom>
          <a:noFill/>
          <a:ln/>
        </p:spPr>
        <p:txBody>
          <a:bodyPr wrap="square" lIns="0" tIns="0" rIns="0" bIns="0" rtlCol="0" anchor="t">
            <a:normAutofit/>
          </a:bodyPr>
          <a:lstStyle/>
          <a:p>
            <a:pPr algn="l" indent="0" marL="0">
              <a:lnSpc>
                <a:spcPts val="2340"/>
              </a:lnSpc>
              <a:buNone/>
            </a:pPr>
            <a:r>
              <a:rPr lang="en-US" sz="1800" b="1" dirty="0">
                <a:solidFill>
                  <a:srgbClr val="1E2A25"/>
                </a:solidFill>
                <a:latin typeface="Source Sans 3" pitchFamily="34" charset="0"/>
                <a:ea typeface="Source Sans 3" pitchFamily="34" charset="-122"/>
                <a:cs typeface="Source Sans 3" pitchFamily="34" charset="-120"/>
              </a:rPr>
              <a:t>Orange number = click here</a:t>
            </a:r>
            <a:endParaRPr lang="en-US" sz="1800" dirty="0"/>
          </a:p>
        </p:txBody>
      </p:sp>
      <p:sp>
        <p:nvSpPr>
          <p:cNvPr id="7" name="Text 5"/>
          <p:cNvSpPr/>
          <p:nvPr/>
        </p:nvSpPr>
        <p:spPr>
          <a:xfrm>
            <a:off x="1073150" y="3074640"/>
            <a:ext cx="2847264" cy="882650"/>
          </a:xfrm>
          <a:prstGeom prst="rect">
            <a:avLst/>
          </a:prstGeom>
          <a:noFill/>
          <a:ln/>
        </p:spPr>
        <p:txBody>
          <a:bodyPr wrap="square" lIns="0" tIns="0" rIns="0" bIns="0" rtlCol="0" anchor="t">
            <a:normAutofit/>
          </a:bodyPr>
          <a:lstStyle/>
          <a:p>
            <a:pPr algn="l" indent="0" marL="0">
              <a:lnSpc>
                <a:spcPts val="2250"/>
              </a:lnSpc>
              <a:buNone/>
            </a:pPr>
            <a:r>
              <a:rPr lang="en-US" sz="1500" dirty="0">
                <a:solidFill>
                  <a:srgbClr val="4B5A53"/>
                </a:solidFill>
                <a:latin typeface="Source Sans 3" pitchFamily="34" charset="0"/>
                <a:ea typeface="Source Sans 3" pitchFamily="34" charset="-122"/>
                <a:cs typeface="Source Sans 3" pitchFamily="34" charset="-120"/>
              </a:rPr>
              <a:t>The numbers on the screen picture match the numbered steps beside it. Follow them in order.</a:t>
            </a:r>
            <a:endParaRPr lang="en-US" sz="1500" dirty="0"/>
          </a:p>
        </p:txBody>
      </p:sp>
      <p:sp>
        <p:nvSpPr>
          <p:cNvPr id="8" name="Shape 6"/>
          <p:cNvSpPr/>
          <p:nvPr/>
        </p:nvSpPr>
        <p:spPr>
          <a:xfrm>
            <a:off x="4405809" y="1707505"/>
            <a:ext cx="3380333" cy="2532360"/>
          </a:xfrm>
          <a:prstGeom prst="roundRect">
            <a:avLst>
              <a:gd name="adj" fmla="val 4890"/>
            </a:avLst>
          </a:prstGeom>
          <a:solidFill>
            <a:srgbClr val="FFFDF8"/>
          </a:solidFill>
          <a:ln w="6350">
            <a:solidFill>
              <a:srgbClr val="E2DDD0"/>
            </a:solidFill>
            <a:prstDash val="solid"/>
          </a:ln>
        </p:spPr>
      </p:sp>
      <p:sp>
        <p:nvSpPr>
          <p:cNvPr id="9" name="Text 7"/>
          <p:cNvSpPr/>
          <p:nvPr/>
        </p:nvSpPr>
        <p:spPr>
          <a:xfrm>
            <a:off x="4713784" y="2015480"/>
            <a:ext cx="2764383" cy="403820"/>
          </a:xfrm>
          <a:prstGeom prst="roundRect">
            <a:avLst>
              <a:gd name="adj" fmla="val 18870"/>
            </a:avLst>
          </a:prstGeom>
          <a:solidFill>
            <a:srgbClr val="E3EDE6"/>
          </a:solidFill>
          <a:ln/>
        </p:spPr>
        <p:txBody>
          <a:bodyPr wrap="square" lIns="130082" tIns="28482" rIns="56294" bIns="3082" rtlCol="0" anchor="t">
            <a:normAutofit/>
          </a:bodyPr>
          <a:lstStyle/>
          <a:p>
            <a:pPr algn="l" indent="0" marL="0">
              <a:lnSpc>
                <a:spcPts val="2380"/>
              </a:lnSpc>
              <a:buNone/>
            </a:pPr>
            <a:r>
              <a:rPr lang="en-US" sz="1700" b="1" dirty="0">
                <a:solidFill>
                  <a:srgbClr val="1F4A3A"/>
                </a:solidFill>
                <a:latin typeface="Source Sans 3" pitchFamily="34" charset="0"/>
                <a:ea typeface="Source Sans 3" pitchFamily="34" charset="-122"/>
                <a:cs typeface="Source Sans 3" pitchFamily="34" charset="-120"/>
              </a:rPr>
              <a:t>Sign in</a:t>
            </a:r>
            <a:endParaRPr lang="en-US" sz="1700" dirty="0"/>
          </a:p>
        </p:txBody>
      </p:sp>
      <p:sp>
        <p:nvSpPr>
          <p:cNvPr id="10" name="Text 8"/>
          <p:cNvSpPr/>
          <p:nvPr/>
        </p:nvSpPr>
        <p:spPr>
          <a:xfrm>
            <a:off x="4713784" y="2571700"/>
            <a:ext cx="3069183" cy="322560"/>
          </a:xfrm>
          <a:prstGeom prst="rect">
            <a:avLst/>
          </a:prstGeom>
          <a:noFill/>
          <a:ln/>
        </p:spPr>
        <p:txBody>
          <a:bodyPr wrap="square" lIns="0" tIns="0" rIns="0" bIns="0" rtlCol="0" anchor="t">
            <a:normAutofit/>
          </a:bodyPr>
          <a:lstStyle/>
          <a:p>
            <a:pPr algn="l" indent="0" marL="0">
              <a:lnSpc>
                <a:spcPts val="2340"/>
              </a:lnSpc>
              <a:buNone/>
            </a:pPr>
            <a:r>
              <a:rPr lang="en-US" sz="1800" b="1" dirty="0">
                <a:solidFill>
                  <a:srgbClr val="1E2A25"/>
                </a:solidFill>
                <a:latin typeface="Source Sans 3" pitchFamily="34" charset="0"/>
                <a:ea typeface="Source Sans 3" pitchFamily="34" charset="-122"/>
                <a:cs typeface="Source Sans 3" pitchFamily="34" charset="-120"/>
              </a:rPr>
              <a:t>Bold words = button names</a:t>
            </a:r>
            <a:endParaRPr lang="en-US" sz="1800" dirty="0"/>
          </a:p>
        </p:txBody>
      </p:sp>
      <p:sp>
        <p:nvSpPr>
          <p:cNvPr id="11" name="Text 9"/>
          <p:cNvSpPr/>
          <p:nvPr/>
        </p:nvSpPr>
        <p:spPr>
          <a:xfrm>
            <a:off x="4713784" y="3021261"/>
            <a:ext cx="2847315" cy="882650"/>
          </a:xfrm>
          <a:prstGeom prst="rect">
            <a:avLst/>
          </a:prstGeom>
          <a:noFill/>
          <a:ln/>
        </p:spPr>
        <p:txBody>
          <a:bodyPr wrap="square" lIns="0" tIns="0" rIns="0" bIns="0" rtlCol="0" anchor="t">
            <a:normAutofit/>
          </a:bodyPr>
          <a:lstStyle/>
          <a:p>
            <a:pPr algn="l" indent="0" marL="0">
              <a:lnSpc>
                <a:spcPts val="2250"/>
              </a:lnSpc>
              <a:buNone/>
            </a:pPr>
            <a:r>
              <a:rPr lang="en-US" sz="1500" dirty="0">
                <a:solidFill>
                  <a:srgbClr val="4B5A53"/>
                </a:solidFill>
                <a:latin typeface="Source Sans 3" pitchFamily="34" charset="0"/>
                <a:ea typeface="Source Sans 3" pitchFamily="34" charset="-122"/>
                <a:cs typeface="Source Sans 3" pitchFamily="34" charset="-120"/>
              </a:rPr>
              <a:t>Words in bold, like </a:t>
            </a:r>
            <a:r>
              <a:rPr lang="en-US" sz="1500" b="1" dirty="0">
                <a:solidFill>
                  <a:srgbClr val="4B5A53"/>
                </a:solidFill>
                <a:latin typeface="Source Sans 3" pitchFamily="34" charset="0"/>
                <a:ea typeface="Source Sans 3" pitchFamily="34" charset="-122"/>
                <a:cs typeface="Source Sans 3" pitchFamily="34" charset="-120"/>
              </a:rPr>
              <a:t>Sign in</a:t>
            </a:r>
            <a:r>
              <a:rPr lang="en-US" sz="1500" dirty="0">
                <a:solidFill>
                  <a:srgbClr val="4B5A53"/>
                </a:solidFill>
                <a:latin typeface="Source Sans 3" pitchFamily="34" charset="0"/>
                <a:ea typeface="Source Sans 3" pitchFamily="34" charset="-122"/>
                <a:cs typeface="Source Sans 3" pitchFamily="34" charset="-120"/>
              </a:rPr>
              <a:t>, are written exactly as they appear on the screen.</a:t>
            </a:r>
            <a:endParaRPr lang="en-US" sz="1500" dirty="0"/>
          </a:p>
        </p:txBody>
      </p:sp>
      <p:sp>
        <p:nvSpPr>
          <p:cNvPr id="12" name="Shape 10"/>
          <p:cNvSpPr/>
          <p:nvPr/>
        </p:nvSpPr>
        <p:spPr>
          <a:xfrm>
            <a:off x="8046492" y="1707505"/>
            <a:ext cx="3380333" cy="2532360"/>
          </a:xfrm>
          <a:prstGeom prst="roundRect">
            <a:avLst>
              <a:gd name="adj" fmla="val 4890"/>
            </a:avLst>
          </a:prstGeom>
          <a:solidFill>
            <a:srgbClr val="FFFDF8"/>
          </a:solidFill>
          <a:ln w="6350">
            <a:solidFill>
              <a:srgbClr val="E2DDD0"/>
            </a:solidFill>
            <a:prstDash val="solid"/>
          </a:ln>
        </p:spPr>
      </p:sp>
      <p:pic>
        <p:nvPicPr>
          <p:cNvPr id="13" name="Image 0" descr="Lightbulb">    </p:cNvPr>
          <p:cNvPicPr>
            <a:picLocks noChangeAspect="1"/>
          </p:cNvPicPr>
          <p:nvPr/>
        </p:nvPicPr>
        <p:blipFill>
          <a:blip r:embed="rId1"/>
          <a:srcRect l="0" r="0" t="0" b="0"/>
          <a:stretch/>
        </p:blipFill>
        <p:spPr>
          <a:xfrm>
            <a:off x="8354467" y="2015480"/>
            <a:ext cx="457200" cy="457200"/>
          </a:xfrm>
          <a:prstGeom prst="rect">
            <a:avLst/>
          </a:prstGeom>
        </p:spPr>
      </p:pic>
      <p:sp>
        <p:nvSpPr>
          <p:cNvPr id="14" name="Text 11"/>
          <p:cNvSpPr/>
          <p:nvPr/>
        </p:nvSpPr>
        <p:spPr>
          <a:xfrm>
            <a:off x="8354467" y="2625080"/>
            <a:ext cx="2847315" cy="322560"/>
          </a:xfrm>
          <a:prstGeom prst="rect">
            <a:avLst/>
          </a:prstGeom>
          <a:noFill/>
          <a:ln/>
        </p:spPr>
        <p:txBody>
          <a:bodyPr wrap="square" lIns="0" tIns="0" rIns="0" bIns="0" rtlCol="0" anchor="t">
            <a:normAutofit/>
          </a:bodyPr>
          <a:lstStyle/>
          <a:p>
            <a:pPr algn="l" indent="0" marL="0">
              <a:lnSpc>
                <a:spcPts val="2340"/>
              </a:lnSpc>
              <a:buNone/>
            </a:pPr>
            <a:r>
              <a:rPr lang="en-US" sz="1800" b="1" dirty="0">
                <a:solidFill>
                  <a:srgbClr val="1E2A25"/>
                </a:solidFill>
                <a:latin typeface="Source Sans 3" pitchFamily="34" charset="0"/>
                <a:ea typeface="Source Sans 3" pitchFamily="34" charset="-122"/>
                <a:cs typeface="Source Sans 3" pitchFamily="34" charset="-120"/>
              </a:rPr>
              <a:t>Stuck? Go to page 41</a:t>
            </a:r>
            <a:endParaRPr lang="en-US" sz="1800" dirty="0"/>
          </a:p>
        </p:txBody>
      </p:sp>
      <p:sp>
        <p:nvSpPr>
          <p:cNvPr id="15" name="Text 12"/>
          <p:cNvSpPr/>
          <p:nvPr/>
        </p:nvSpPr>
        <p:spPr>
          <a:xfrm>
            <a:off x="8354467" y="3074640"/>
            <a:ext cx="2847315" cy="596900"/>
          </a:xfrm>
          <a:prstGeom prst="rect">
            <a:avLst/>
          </a:prstGeom>
          <a:noFill/>
          <a:ln/>
        </p:spPr>
        <p:txBody>
          <a:bodyPr wrap="square" lIns="0" tIns="0" rIns="0" bIns="0" rtlCol="0" anchor="t">
            <a:normAutofit/>
          </a:bodyPr>
          <a:lstStyle/>
          <a:p>
            <a:pPr algn="l" indent="0" marL="0">
              <a:lnSpc>
                <a:spcPts val="2250"/>
              </a:lnSpc>
              <a:buNone/>
            </a:pPr>
            <a:r>
              <a:rPr lang="en-US" sz="1500" dirty="0">
                <a:solidFill>
                  <a:srgbClr val="4B5A53"/>
                </a:solidFill>
                <a:latin typeface="Source Sans 3" pitchFamily="34" charset="0"/>
                <a:ea typeface="Source Sans 3" pitchFamily="34" charset="-122"/>
                <a:cs typeface="Source Sans 3" pitchFamily="34" charset="-120"/>
              </a:rPr>
              <a:t>Check the common questions and where to get help. Take your time.</a:t>
            </a:r>
            <a:endParaRPr lang="en-US" sz="1500" dirty="0"/>
          </a:p>
        </p:txBody>
      </p:sp>
      <p:sp>
        <p:nvSpPr>
          <p:cNvPr id="16" name="Text 13"/>
          <p:cNvSpPr/>
          <p:nvPr/>
        </p:nvSpPr>
        <p:spPr>
          <a:xfrm>
            <a:off x="762000" y="4598640"/>
            <a:ext cx="10988040" cy="273050"/>
          </a:xfrm>
          <a:prstGeom prst="rect">
            <a:avLst/>
          </a:prstGeom>
          <a:noFill/>
          <a:ln/>
        </p:spPr>
        <p:txBody>
          <a:bodyPr wrap="square" lIns="0" tIns="0" rIns="0" bIns="0" rtlCol="0" anchor="t">
            <a:normAutofit/>
          </a:bodyPr>
          <a:lstStyle/>
          <a:p>
            <a:pPr algn="l" indent="0" marL="0">
              <a:lnSpc>
                <a:spcPts val="1950"/>
              </a:lnSpc>
              <a:buNone/>
            </a:pPr>
            <a:r>
              <a:rPr lang="en-US" sz="1300" dirty="0">
                <a:solidFill>
                  <a:srgbClr val="6B776F"/>
                </a:solidFill>
                <a:latin typeface="Source Sans 3" pitchFamily="34" charset="0"/>
                <a:ea typeface="Source Sans 3" pitchFamily="34" charset="-122"/>
                <a:cs typeface="Source Sans 3" pitchFamily="34" charset="-120"/>
              </a:rPr>
              <a:t>The pictures are sample screens. Course names and the student name may differ from what you see.</a:t>
            </a:r>
            <a:endParaRPr lang="en-US" sz="1300" dirty="0"/>
          </a:p>
        </p:txBody>
      </p:sp>
      <p:sp>
        <p:nvSpPr>
          <p:cNvPr id="17" name="Text 14"/>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 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762000" y="609600"/>
            <a:ext cx="10988040"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CONTENTS</a:t>
            </a:r>
            <a:endParaRPr lang="en-US" sz="1300" dirty="0"/>
          </a:p>
        </p:txBody>
      </p:sp>
      <p:sp>
        <p:nvSpPr>
          <p:cNvPr id="3" name="Text 1"/>
          <p:cNvSpPr/>
          <p:nvPr>
            <p:ph type="title"/>
          </p:nvPr>
        </p:nvSpPr>
        <p:spPr>
          <a:xfrm>
            <a:off x="762000" y="891530"/>
            <a:ext cx="10988040" cy="4826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Jump to the part you need</a:t>
            </a:r>
            <a:endParaRPr lang="en-US" sz="3000" dirty="0"/>
          </a:p>
        </p:txBody>
      </p:sp>
      <p:sp>
        <p:nvSpPr>
          <p:cNvPr id="4" name="Shape 2"/>
          <p:cNvSpPr/>
          <p:nvPr/>
        </p:nvSpPr>
        <p:spPr>
          <a:xfrm>
            <a:off x="765175" y="1631305"/>
            <a:ext cx="2546350" cy="1530251"/>
          </a:xfrm>
          <a:prstGeom prst="roundRect">
            <a:avLst>
              <a:gd name="adj" fmla="val 7262"/>
            </a:avLst>
          </a:prstGeom>
          <a:solidFill>
            <a:srgbClr val="FFFDF8"/>
          </a:solidFill>
          <a:ln w="6350">
            <a:solidFill>
              <a:srgbClr val="E2DDD0"/>
            </a:solidFill>
            <a:prstDash val="solid"/>
          </a:ln>
        </p:spPr>
      </p:sp>
      <p:sp>
        <p:nvSpPr>
          <p:cNvPr id="5" name="Text 3"/>
          <p:cNvSpPr/>
          <p:nvPr/>
        </p:nvSpPr>
        <p:spPr>
          <a:xfrm>
            <a:off x="971550" y="1837680"/>
            <a:ext cx="2197608" cy="25653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2E6B50"/>
                </a:solidFill>
                <a:latin typeface="Source Sans 3" pitchFamily="34" charset="0"/>
                <a:ea typeface="Source Sans 3" pitchFamily="34" charset="-122"/>
                <a:cs typeface="Source Sans 3" pitchFamily="34" charset="-120"/>
              </a:rPr>
              <a:t>Part 1 · p. 4</a:t>
            </a:r>
            <a:endParaRPr lang="en-US" sz="1300" dirty="0"/>
          </a:p>
        </p:txBody>
      </p:sp>
      <p:sp>
        <p:nvSpPr>
          <p:cNvPr id="6" name="Text 4"/>
          <p:cNvSpPr/>
          <p:nvPr/>
        </p:nvSpPr>
        <p:spPr>
          <a:xfrm>
            <a:off x="971550" y="2132310"/>
            <a:ext cx="2197608" cy="306040"/>
          </a:xfrm>
          <a:prstGeom prst="rect">
            <a:avLst/>
          </a:prstGeom>
          <a:noFill/>
          <a:ln/>
        </p:spPr>
        <p:txBody>
          <a:bodyPr wrap="square" lIns="0" tIns="0" rIns="0" bIns="0" rtlCol="0" anchor="t">
            <a:normAutofit/>
          </a:bodyPr>
          <a:lstStyle/>
          <a:p>
            <a:pPr algn="l" indent="0" marL="0">
              <a:lnSpc>
                <a:spcPts val="2210"/>
              </a:lnSpc>
              <a:buNone/>
            </a:pPr>
            <a:r>
              <a:rPr lang="en-US" sz="1700" b="1" dirty="0">
                <a:solidFill>
                  <a:srgbClr val="1E2A25"/>
                </a:solidFill>
                <a:latin typeface="Source Sans 3" pitchFamily="34" charset="0"/>
                <a:ea typeface="Source Sans 3" pitchFamily="34" charset="-122"/>
                <a:cs typeface="Source Sans 3" pitchFamily="34" charset="-120"/>
              </a:rPr>
              <a:t>Getting started</a:t>
            </a:r>
            <a:endParaRPr lang="en-US" sz="1700" dirty="0"/>
          </a:p>
        </p:txBody>
      </p:sp>
      <p:sp>
        <p:nvSpPr>
          <p:cNvPr id="7" name="Text 5"/>
          <p:cNvSpPr/>
          <p:nvPr/>
        </p:nvSpPr>
        <p:spPr>
          <a:xfrm>
            <a:off x="971550" y="2476450"/>
            <a:ext cx="2197608" cy="504130"/>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B5A53"/>
                </a:solidFill>
                <a:latin typeface="Source Sans 3" pitchFamily="34" charset="0"/>
                <a:ea typeface="Source Sans 3" pitchFamily="34" charset="-122"/>
                <a:cs typeface="Source Sans 3" pitchFamily="34" charset="-120"/>
              </a:rPr>
              <a:t>Sign up, sign in, reset your password</a:t>
            </a:r>
            <a:endParaRPr lang="en-US" sz="1300" dirty="0"/>
          </a:p>
        </p:txBody>
      </p:sp>
      <p:sp>
        <p:nvSpPr>
          <p:cNvPr id="8" name="Shape 6"/>
          <p:cNvSpPr/>
          <p:nvPr/>
        </p:nvSpPr>
        <p:spPr>
          <a:xfrm>
            <a:off x="3470275" y="1631305"/>
            <a:ext cx="2546350" cy="1530251"/>
          </a:xfrm>
          <a:prstGeom prst="roundRect">
            <a:avLst>
              <a:gd name="adj" fmla="val 7262"/>
            </a:avLst>
          </a:prstGeom>
          <a:solidFill>
            <a:srgbClr val="FFFDF8"/>
          </a:solidFill>
          <a:ln w="6350">
            <a:solidFill>
              <a:srgbClr val="E2DDD0"/>
            </a:solidFill>
            <a:prstDash val="solid"/>
          </a:ln>
        </p:spPr>
      </p:sp>
      <p:sp>
        <p:nvSpPr>
          <p:cNvPr id="9" name="Text 7"/>
          <p:cNvSpPr/>
          <p:nvPr/>
        </p:nvSpPr>
        <p:spPr>
          <a:xfrm>
            <a:off x="3676650" y="1837680"/>
            <a:ext cx="2197608" cy="25653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2E6B50"/>
                </a:solidFill>
                <a:latin typeface="Source Sans 3" pitchFamily="34" charset="0"/>
                <a:ea typeface="Source Sans 3" pitchFamily="34" charset="-122"/>
                <a:cs typeface="Source Sans 3" pitchFamily="34" charset="-120"/>
              </a:rPr>
              <a:t>Part 2 · p. 10</a:t>
            </a:r>
            <a:endParaRPr lang="en-US" sz="1300" dirty="0"/>
          </a:p>
        </p:txBody>
      </p:sp>
      <p:sp>
        <p:nvSpPr>
          <p:cNvPr id="10" name="Text 8"/>
          <p:cNvSpPr/>
          <p:nvPr/>
        </p:nvSpPr>
        <p:spPr>
          <a:xfrm>
            <a:off x="3676650" y="2132310"/>
            <a:ext cx="2197608" cy="306040"/>
          </a:xfrm>
          <a:prstGeom prst="rect">
            <a:avLst/>
          </a:prstGeom>
          <a:noFill/>
          <a:ln/>
        </p:spPr>
        <p:txBody>
          <a:bodyPr wrap="square" lIns="0" tIns="0" rIns="0" bIns="0" rtlCol="0" anchor="t">
            <a:normAutofit/>
          </a:bodyPr>
          <a:lstStyle/>
          <a:p>
            <a:pPr algn="l" indent="0" marL="0">
              <a:lnSpc>
                <a:spcPts val="2210"/>
              </a:lnSpc>
              <a:buNone/>
            </a:pPr>
            <a:r>
              <a:rPr lang="en-US" sz="1700" b="1" dirty="0">
                <a:solidFill>
                  <a:srgbClr val="1E2A25"/>
                </a:solidFill>
                <a:latin typeface="Source Sans 3" pitchFamily="34" charset="0"/>
                <a:ea typeface="Source Sans 3" pitchFamily="34" charset="-122"/>
                <a:cs typeface="Source Sans 3" pitchFamily="34" charset="-120"/>
              </a:rPr>
              <a:t>Finding your way</a:t>
            </a:r>
            <a:endParaRPr lang="en-US" sz="1700" dirty="0"/>
          </a:p>
        </p:txBody>
      </p:sp>
      <p:sp>
        <p:nvSpPr>
          <p:cNvPr id="11" name="Text 9"/>
          <p:cNvSpPr/>
          <p:nvPr/>
        </p:nvSpPr>
        <p:spPr>
          <a:xfrm>
            <a:off x="3676650" y="2476450"/>
            <a:ext cx="2197608" cy="504130"/>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B5A53"/>
                </a:solidFill>
                <a:latin typeface="Source Sans 3" pitchFamily="34" charset="0"/>
                <a:ea typeface="Source Sans 3" pitchFamily="34" charset="-122"/>
                <a:cs typeface="Source Sans 3" pitchFamily="34" charset="-120"/>
              </a:rPr>
              <a:t>Dashboard, menu, phone screen</a:t>
            </a:r>
            <a:endParaRPr lang="en-US" sz="1300" dirty="0"/>
          </a:p>
        </p:txBody>
      </p:sp>
      <p:sp>
        <p:nvSpPr>
          <p:cNvPr id="12" name="Shape 10"/>
          <p:cNvSpPr/>
          <p:nvPr/>
        </p:nvSpPr>
        <p:spPr>
          <a:xfrm>
            <a:off x="6175375" y="1631305"/>
            <a:ext cx="2546350" cy="1530251"/>
          </a:xfrm>
          <a:prstGeom prst="roundRect">
            <a:avLst>
              <a:gd name="adj" fmla="val 7262"/>
            </a:avLst>
          </a:prstGeom>
          <a:solidFill>
            <a:srgbClr val="FFFDF8"/>
          </a:solidFill>
          <a:ln w="6350">
            <a:solidFill>
              <a:srgbClr val="E2DDD0"/>
            </a:solidFill>
            <a:prstDash val="solid"/>
          </a:ln>
        </p:spPr>
      </p:sp>
      <p:sp>
        <p:nvSpPr>
          <p:cNvPr id="13" name="Text 11"/>
          <p:cNvSpPr/>
          <p:nvPr/>
        </p:nvSpPr>
        <p:spPr>
          <a:xfrm>
            <a:off x="6381750" y="1837680"/>
            <a:ext cx="2197608" cy="25653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2E6B50"/>
                </a:solidFill>
                <a:latin typeface="Source Sans 3" pitchFamily="34" charset="0"/>
                <a:ea typeface="Source Sans 3" pitchFamily="34" charset="-122"/>
                <a:cs typeface="Source Sans 3" pitchFamily="34" charset="-120"/>
              </a:rPr>
              <a:t>Part 3 · p. 15</a:t>
            </a:r>
            <a:endParaRPr lang="en-US" sz="1300" dirty="0"/>
          </a:p>
        </p:txBody>
      </p:sp>
      <p:sp>
        <p:nvSpPr>
          <p:cNvPr id="14" name="Text 12"/>
          <p:cNvSpPr/>
          <p:nvPr/>
        </p:nvSpPr>
        <p:spPr>
          <a:xfrm>
            <a:off x="6381750" y="2132310"/>
            <a:ext cx="2197608" cy="306040"/>
          </a:xfrm>
          <a:prstGeom prst="rect">
            <a:avLst/>
          </a:prstGeom>
          <a:noFill/>
          <a:ln/>
        </p:spPr>
        <p:txBody>
          <a:bodyPr wrap="square" lIns="0" tIns="0" rIns="0" bIns="0" rtlCol="0" anchor="t">
            <a:normAutofit/>
          </a:bodyPr>
          <a:lstStyle/>
          <a:p>
            <a:pPr algn="l" indent="0" marL="0">
              <a:lnSpc>
                <a:spcPts val="2210"/>
              </a:lnSpc>
              <a:buNone/>
            </a:pPr>
            <a:r>
              <a:rPr lang="en-US" sz="1700" b="1" dirty="0">
                <a:solidFill>
                  <a:srgbClr val="1E2A25"/>
                </a:solidFill>
                <a:latin typeface="Source Sans 3" pitchFamily="34" charset="0"/>
                <a:ea typeface="Source Sans 3" pitchFamily="34" charset="-122"/>
                <a:cs typeface="Source Sans 3" pitchFamily="34" charset="-120"/>
              </a:rPr>
              <a:t>Enrolling and paying</a:t>
            </a:r>
            <a:endParaRPr lang="en-US" sz="1700" dirty="0"/>
          </a:p>
        </p:txBody>
      </p:sp>
      <p:sp>
        <p:nvSpPr>
          <p:cNvPr id="15" name="Text 13"/>
          <p:cNvSpPr/>
          <p:nvPr/>
        </p:nvSpPr>
        <p:spPr>
          <a:xfrm>
            <a:off x="6381750" y="2476450"/>
            <a:ext cx="2197608" cy="264765"/>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B5A53"/>
                </a:solidFill>
                <a:latin typeface="Source Sans 3" pitchFamily="34" charset="0"/>
                <a:ea typeface="Source Sans 3" pitchFamily="34" charset="-122"/>
                <a:cs typeface="Source Sans 3" pitchFamily="34" charset="-120"/>
              </a:rPr>
              <a:t>Courses, free or paid, card</a:t>
            </a:r>
            <a:endParaRPr lang="en-US" sz="1300" dirty="0"/>
          </a:p>
        </p:txBody>
      </p:sp>
      <p:sp>
        <p:nvSpPr>
          <p:cNvPr id="16" name="Shape 14"/>
          <p:cNvSpPr/>
          <p:nvPr/>
        </p:nvSpPr>
        <p:spPr>
          <a:xfrm>
            <a:off x="8880475" y="1631305"/>
            <a:ext cx="2546350" cy="1530251"/>
          </a:xfrm>
          <a:prstGeom prst="roundRect">
            <a:avLst>
              <a:gd name="adj" fmla="val 7262"/>
            </a:avLst>
          </a:prstGeom>
          <a:solidFill>
            <a:srgbClr val="FFFDF8"/>
          </a:solidFill>
          <a:ln w="6350">
            <a:solidFill>
              <a:srgbClr val="E2DDD0"/>
            </a:solidFill>
            <a:prstDash val="solid"/>
          </a:ln>
        </p:spPr>
      </p:sp>
      <p:sp>
        <p:nvSpPr>
          <p:cNvPr id="17" name="Text 15"/>
          <p:cNvSpPr/>
          <p:nvPr/>
        </p:nvSpPr>
        <p:spPr>
          <a:xfrm>
            <a:off x="9086850" y="1837680"/>
            <a:ext cx="2197608" cy="25653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2E6B50"/>
                </a:solidFill>
                <a:latin typeface="Source Sans 3" pitchFamily="34" charset="0"/>
                <a:ea typeface="Source Sans 3" pitchFamily="34" charset="-122"/>
                <a:cs typeface="Source Sans 3" pitchFamily="34" charset="-120"/>
              </a:rPr>
              <a:t>Part 4 · p. 20</a:t>
            </a:r>
            <a:endParaRPr lang="en-US" sz="1300" dirty="0"/>
          </a:p>
        </p:txBody>
      </p:sp>
      <p:sp>
        <p:nvSpPr>
          <p:cNvPr id="18" name="Text 16"/>
          <p:cNvSpPr/>
          <p:nvPr/>
        </p:nvSpPr>
        <p:spPr>
          <a:xfrm>
            <a:off x="9086850" y="2132310"/>
            <a:ext cx="2197608" cy="306040"/>
          </a:xfrm>
          <a:prstGeom prst="rect">
            <a:avLst/>
          </a:prstGeom>
          <a:noFill/>
          <a:ln/>
        </p:spPr>
        <p:txBody>
          <a:bodyPr wrap="square" lIns="0" tIns="0" rIns="0" bIns="0" rtlCol="0" anchor="t">
            <a:normAutofit/>
          </a:bodyPr>
          <a:lstStyle/>
          <a:p>
            <a:pPr algn="l" indent="0" marL="0">
              <a:lnSpc>
                <a:spcPts val="2210"/>
              </a:lnSpc>
              <a:buNone/>
            </a:pPr>
            <a:r>
              <a:rPr lang="en-US" sz="1700" b="1" dirty="0">
                <a:solidFill>
                  <a:srgbClr val="1E2A25"/>
                </a:solidFill>
                <a:latin typeface="Source Sans 3" pitchFamily="34" charset="0"/>
                <a:ea typeface="Source Sans 3" pitchFamily="34" charset="-122"/>
                <a:cs typeface="Source Sans 3" pitchFamily="34" charset="-120"/>
              </a:rPr>
              <a:t>Taking classes</a:t>
            </a:r>
            <a:endParaRPr lang="en-US" sz="1700" dirty="0"/>
          </a:p>
        </p:txBody>
      </p:sp>
      <p:sp>
        <p:nvSpPr>
          <p:cNvPr id="19" name="Text 17"/>
          <p:cNvSpPr/>
          <p:nvPr/>
        </p:nvSpPr>
        <p:spPr>
          <a:xfrm>
            <a:off x="9086850" y="2476450"/>
            <a:ext cx="2197608" cy="264765"/>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B5A53"/>
                </a:solidFill>
                <a:latin typeface="Source Sans 3" pitchFamily="34" charset="0"/>
                <a:ea typeface="Source Sans 3" pitchFamily="34" charset="-122"/>
                <a:cs typeface="Source Sans 3" pitchFamily="34" charset="-120"/>
              </a:rPr>
              <a:t>Video, reading, live Zoom</a:t>
            </a:r>
            <a:endParaRPr lang="en-US" sz="1300" dirty="0"/>
          </a:p>
        </p:txBody>
      </p:sp>
      <p:sp>
        <p:nvSpPr>
          <p:cNvPr id="20" name="Shape 18"/>
          <p:cNvSpPr/>
          <p:nvPr/>
        </p:nvSpPr>
        <p:spPr>
          <a:xfrm>
            <a:off x="765175" y="3320306"/>
            <a:ext cx="2546350" cy="1810891"/>
          </a:xfrm>
          <a:prstGeom prst="roundRect">
            <a:avLst>
              <a:gd name="adj" fmla="val 6136"/>
            </a:avLst>
          </a:prstGeom>
          <a:solidFill>
            <a:srgbClr val="FFFDF8"/>
          </a:solidFill>
          <a:ln w="6350">
            <a:solidFill>
              <a:srgbClr val="E2DDD0"/>
            </a:solidFill>
            <a:prstDash val="solid"/>
          </a:ln>
        </p:spPr>
      </p:sp>
      <p:sp>
        <p:nvSpPr>
          <p:cNvPr id="21" name="Text 19"/>
          <p:cNvSpPr/>
          <p:nvPr/>
        </p:nvSpPr>
        <p:spPr>
          <a:xfrm>
            <a:off x="971550" y="3526681"/>
            <a:ext cx="2197608" cy="25653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2E6B50"/>
                </a:solidFill>
                <a:latin typeface="Source Sans 3" pitchFamily="34" charset="0"/>
                <a:ea typeface="Source Sans 3" pitchFamily="34" charset="-122"/>
                <a:cs typeface="Source Sans 3" pitchFamily="34" charset="-120"/>
              </a:rPr>
              <a:t>Part 5 · p. 27</a:t>
            </a:r>
            <a:endParaRPr lang="en-US" sz="1300" dirty="0"/>
          </a:p>
        </p:txBody>
      </p:sp>
      <p:sp>
        <p:nvSpPr>
          <p:cNvPr id="22" name="Text 20"/>
          <p:cNvSpPr/>
          <p:nvPr/>
        </p:nvSpPr>
        <p:spPr>
          <a:xfrm>
            <a:off x="971550" y="3821311"/>
            <a:ext cx="2197608" cy="586680"/>
          </a:xfrm>
          <a:prstGeom prst="rect">
            <a:avLst/>
          </a:prstGeom>
          <a:noFill/>
          <a:ln/>
        </p:spPr>
        <p:txBody>
          <a:bodyPr wrap="square" lIns="0" tIns="0" rIns="0" bIns="0" rtlCol="0" anchor="t">
            <a:normAutofit/>
          </a:bodyPr>
          <a:lstStyle/>
          <a:p>
            <a:pPr algn="l" indent="0" marL="0">
              <a:lnSpc>
                <a:spcPts val="2210"/>
              </a:lnSpc>
              <a:buNone/>
            </a:pPr>
            <a:r>
              <a:rPr lang="en-US" sz="1700" b="1" dirty="0">
                <a:solidFill>
                  <a:srgbClr val="1E2A25"/>
                </a:solidFill>
                <a:latin typeface="Source Sans 3" pitchFamily="34" charset="0"/>
                <a:ea typeface="Source Sans 3" pitchFamily="34" charset="-122"/>
                <a:cs typeface="Source Sans 3" pitchFamily="34" charset="-120"/>
              </a:rPr>
              <a:t>Assignments and exams</a:t>
            </a:r>
            <a:endParaRPr lang="en-US" sz="1700" dirty="0"/>
          </a:p>
        </p:txBody>
      </p:sp>
      <p:sp>
        <p:nvSpPr>
          <p:cNvPr id="23" name="Text 21"/>
          <p:cNvSpPr/>
          <p:nvPr/>
        </p:nvSpPr>
        <p:spPr>
          <a:xfrm>
            <a:off x="971550" y="4446091"/>
            <a:ext cx="2197608" cy="504130"/>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B5A53"/>
                </a:solidFill>
                <a:latin typeface="Source Sans 3" pitchFamily="34" charset="0"/>
                <a:ea typeface="Source Sans 3" pitchFamily="34" charset="-122"/>
                <a:cs typeface="Source Sans 3" pitchFamily="34" charset="-120"/>
              </a:rPr>
              <a:t>Handing in work, taking quizzes</a:t>
            </a:r>
            <a:endParaRPr lang="en-US" sz="1300" dirty="0"/>
          </a:p>
        </p:txBody>
      </p:sp>
      <p:sp>
        <p:nvSpPr>
          <p:cNvPr id="24" name="Shape 22"/>
          <p:cNvSpPr/>
          <p:nvPr/>
        </p:nvSpPr>
        <p:spPr>
          <a:xfrm>
            <a:off x="3470275" y="3320306"/>
            <a:ext cx="2546350" cy="1810891"/>
          </a:xfrm>
          <a:prstGeom prst="roundRect">
            <a:avLst>
              <a:gd name="adj" fmla="val 6136"/>
            </a:avLst>
          </a:prstGeom>
          <a:solidFill>
            <a:srgbClr val="FFFDF8"/>
          </a:solidFill>
          <a:ln w="6350">
            <a:solidFill>
              <a:srgbClr val="E2DDD0"/>
            </a:solidFill>
            <a:prstDash val="solid"/>
          </a:ln>
        </p:spPr>
      </p:sp>
      <p:sp>
        <p:nvSpPr>
          <p:cNvPr id="25" name="Text 23"/>
          <p:cNvSpPr/>
          <p:nvPr/>
        </p:nvSpPr>
        <p:spPr>
          <a:xfrm>
            <a:off x="3676650" y="3526681"/>
            <a:ext cx="2197608" cy="25653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2E6B50"/>
                </a:solidFill>
                <a:latin typeface="Source Sans 3" pitchFamily="34" charset="0"/>
                <a:ea typeface="Source Sans 3" pitchFamily="34" charset="-122"/>
                <a:cs typeface="Source Sans 3" pitchFamily="34" charset="-120"/>
              </a:rPr>
              <a:t>Part 6 · p. 32</a:t>
            </a:r>
            <a:endParaRPr lang="en-US" sz="1300" dirty="0"/>
          </a:p>
        </p:txBody>
      </p:sp>
      <p:sp>
        <p:nvSpPr>
          <p:cNvPr id="26" name="Text 24"/>
          <p:cNvSpPr/>
          <p:nvPr/>
        </p:nvSpPr>
        <p:spPr>
          <a:xfrm>
            <a:off x="3676650" y="3821311"/>
            <a:ext cx="2197608" cy="306040"/>
          </a:xfrm>
          <a:prstGeom prst="rect">
            <a:avLst/>
          </a:prstGeom>
          <a:noFill/>
          <a:ln/>
        </p:spPr>
        <p:txBody>
          <a:bodyPr wrap="square" lIns="0" tIns="0" rIns="0" bIns="0" rtlCol="0" anchor="t">
            <a:normAutofit/>
          </a:bodyPr>
          <a:lstStyle/>
          <a:p>
            <a:pPr algn="l" indent="0" marL="0">
              <a:lnSpc>
                <a:spcPts val="2210"/>
              </a:lnSpc>
              <a:buNone/>
            </a:pPr>
            <a:r>
              <a:rPr lang="en-US" sz="1700" b="1" dirty="0">
                <a:solidFill>
                  <a:srgbClr val="1E2A25"/>
                </a:solidFill>
                <a:latin typeface="Source Sans 3" pitchFamily="34" charset="0"/>
                <a:ea typeface="Source Sans 3" pitchFamily="34" charset="-122"/>
                <a:cs typeface="Source Sans 3" pitchFamily="34" charset="-120"/>
              </a:rPr>
              <a:t>Staying in touch</a:t>
            </a:r>
            <a:endParaRPr lang="en-US" sz="1700" dirty="0"/>
          </a:p>
        </p:txBody>
      </p:sp>
      <p:sp>
        <p:nvSpPr>
          <p:cNvPr id="27" name="Text 25"/>
          <p:cNvSpPr/>
          <p:nvPr/>
        </p:nvSpPr>
        <p:spPr>
          <a:xfrm>
            <a:off x="3676650" y="4165451"/>
            <a:ext cx="2197608" cy="504130"/>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B5A53"/>
                </a:solidFill>
                <a:latin typeface="Source Sans 3" pitchFamily="34" charset="0"/>
                <a:ea typeface="Source Sans 3" pitchFamily="34" charset="-122"/>
                <a:cs typeface="Source Sans 3" pitchFamily="34" charset="-120"/>
              </a:rPr>
              <a:t>Announcements, discussions, questions</a:t>
            </a:r>
            <a:endParaRPr lang="en-US" sz="1300" dirty="0"/>
          </a:p>
        </p:txBody>
      </p:sp>
      <p:sp>
        <p:nvSpPr>
          <p:cNvPr id="28" name="Shape 26"/>
          <p:cNvSpPr/>
          <p:nvPr/>
        </p:nvSpPr>
        <p:spPr>
          <a:xfrm>
            <a:off x="6175375" y="3320306"/>
            <a:ext cx="2546350" cy="1810891"/>
          </a:xfrm>
          <a:prstGeom prst="roundRect">
            <a:avLst>
              <a:gd name="adj" fmla="val 6136"/>
            </a:avLst>
          </a:prstGeom>
          <a:solidFill>
            <a:srgbClr val="FFFDF8"/>
          </a:solidFill>
          <a:ln w="6350">
            <a:solidFill>
              <a:srgbClr val="E2DDD0"/>
            </a:solidFill>
            <a:prstDash val="solid"/>
          </a:ln>
        </p:spPr>
      </p:sp>
      <p:sp>
        <p:nvSpPr>
          <p:cNvPr id="29" name="Text 27"/>
          <p:cNvSpPr/>
          <p:nvPr/>
        </p:nvSpPr>
        <p:spPr>
          <a:xfrm>
            <a:off x="6381750" y="3526681"/>
            <a:ext cx="2197608" cy="25653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2E6B50"/>
                </a:solidFill>
                <a:latin typeface="Source Sans 3" pitchFamily="34" charset="0"/>
                <a:ea typeface="Source Sans 3" pitchFamily="34" charset="-122"/>
                <a:cs typeface="Source Sans 3" pitchFamily="34" charset="-120"/>
              </a:rPr>
              <a:t>Part 7 · p. 36</a:t>
            </a:r>
            <a:endParaRPr lang="en-US" sz="1300" dirty="0"/>
          </a:p>
        </p:txBody>
      </p:sp>
      <p:sp>
        <p:nvSpPr>
          <p:cNvPr id="30" name="Text 28"/>
          <p:cNvSpPr/>
          <p:nvPr/>
        </p:nvSpPr>
        <p:spPr>
          <a:xfrm>
            <a:off x="6381750" y="3821311"/>
            <a:ext cx="2336800" cy="306040"/>
          </a:xfrm>
          <a:prstGeom prst="rect">
            <a:avLst/>
          </a:prstGeom>
          <a:noFill/>
          <a:ln/>
        </p:spPr>
        <p:txBody>
          <a:bodyPr wrap="square" lIns="0" tIns="0" rIns="0" bIns="0" rtlCol="0" anchor="t">
            <a:normAutofit/>
          </a:bodyPr>
          <a:lstStyle/>
          <a:p>
            <a:pPr algn="l" indent="0" marL="0">
              <a:lnSpc>
                <a:spcPts val="2210"/>
              </a:lnSpc>
              <a:buNone/>
            </a:pPr>
            <a:r>
              <a:rPr lang="en-US" sz="1700" b="1" dirty="0">
                <a:solidFill>
                  <a:srgbClr val="1E2A25"/>
                </a:solidFill>
                <a:latin typeface="Source Sans 3" pitchFamily="34" charset="0"/>
                <a:ea typeface="Source Sans 3" pitchFamily="34" charset="-122"/>
                <a:cs typeface="Source Sans 3" pitchFamily="34" charset="-120"/>
              </a:rPr>
              <a:t>Records and resources</a:t>
            </a:r>
            <a:endParaRPr lang="en-US" sz="1700" dirty="0"/>
          </a:p>
        </p:txBody>
      </p:sp>
      <p:sp>
        <p:nvSpPr>
          <p:cNvPr id="31" name="Text 29"/>
          <p:cNvSpPr/>
          <p:nvPr/>
        </p:nvSpPr>
        <p:spPr>
          <a:xfrm>
            <a:off x="6381750" y="4165451"/>
            <a:ext cx="2336800" cy="264765"/>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B5A53"/>
                </a:solidFill>
                <a:latin typeface="Source Sans 3" pitchFamily="34" charset="0"/>
                <a:ea typeface="Source Sans 3" pitchFamily="34" charset="-122"/>
                <a:cs typeface="Source Sans 3" pitchFamily="34" charset="-120"/>
              </a:rPr>
              <a:t>Schedule, grades, Bible, profile</a:t>
            </a:r>
            <a:endParaRPr lang="en-US" sz="1300" dirty="0"/>
          </a:p>
        </p:txBody>
      </p:sp>
      <p:sp>
        <p:nvSpPr>
          <p:cNvPr id="32" name="Shape 30"/>
          <p:cNvSpPr/>
          <p:nvPr/>
        </p:nvSpPr>
        <p:spPr>
          <a:xfrm>
            <a:off x="8877300" y="3317131"/>
            <a:ext cx="2552700" cy="1817241"/>
          </a:xfrm>
          <a:prstGeom prst="roundRect">
            <a:avLst>
              <a:gd name="adj" fmla="val 6290"/>
            </a:avLst>
          </a:prstGeom>
          <a:solidFill>
            <a:srgbClr val="1F4A3A"/>
          </a:solidFill>
          <a:ln/>
        </p:spPr>
      </p:sp>
      <p:sp>
        <p:nvSpPr>
          <p:cNvPr id="33" name="Text 31"/>
          <p:cNvSpPr/>
          <p:nvPr/>
        </p:nvSpPr>
        <p:spPr>
          <a:xfrm>
            <a:off x="9080500" y="3520331"/>
            <a:ext cx="2210689" cy="25653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E9C98B"/>
                </a:solidFill>
                <a:latin typeface="Source Sans 3" pitchFamily="34" charset="0"/>
                <a:ea typeface="Source Sans 3" pitchFamily="34" charset="-122"/>
                <a:cs typeface="Source Sans 3" pitchFamily="34" charset="-120"/>
              </a:rPr>
              <a:t>p. 41</a:t>
            </a:r>
            <a:endParaRPr lang="en-US" sz="1300" dirty="0"/>
          </a:p>
        </p:txBody>
      </p:sp>
      <p:sp>
        <p:nvSpPr>
          <p:cNvPr id="34" name="Text 32"/>
          <p:cNvSpPr/>
          <p:nvPr/>
        </p:nvSpPr>
        <p:spPr>
          <a:xfrm>
            <a:off x="9080500" y="3814961"/>
            <a:ext cx="2210689" cy="306040"/>
          </a:xfrm>
          <a:prstGeom prst="rect">
            <a:avLst/>
          </a:prstGeom>
          <a:noFill/>
          <a:ln/>
        </p:spPr>
        <p:txBody>
          <a:bodyPr wrap="square" lIns="0" tIns="0" rIns="0" bIns="0" rtlCol="0" anchor="t">
            <a:normAutofit/>
          </a:bodyPr>
          <a:lstStyle/>
          <a:p>
            <a:pPr algn="l" indent="0" marL="0">
              <a:lnSpc>
                <a:spcPts val="2210"/>
              </a:lnSpc>
              <a:buNone/>
            </a:pPr>
            <a:r>
              <a:rPr lang="en-US" sz="1700" b="1" dirty="0">
                <a:solidFill>
                  <a:srgbClr val="F7F4EC"/>
                </a:solidFill>
                <a:latin typeface="Source Sans 3" pitchFamily="34" charset="0"/>
                <a:ea typeface="Source Sans 3" pitchFamily="34" charset="-122"/>
                <a:cs typeface="Source Sans 3" pitchFamily="34" charset="-120"/>
              </a:rPr>
              <a:t>When you're stuck</a:t>
            </a:r>
            <a:endParaRPr lang="en-US" sz="1700" dirty="0"/>
          </a:p>
        </p:txBody>
      </p:sp>
      <p:sp>
        <p:nvSpPr>
          <p:cNvPr id="35" name="Text 33"/>
          <p:cNvSpPr/>
          <p:nvPr/>
        </p:nvSpPr>
        <p:spPr>
          <a:xfrm>
            <a:off x="9080500" y="4159101"/>
            <a:ext cx="2210689" cy="504130"/>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CFE0D6"/>
                </a:solidFill>
                <a:latin typeface="Source Sans 3" pitchFamily="34" charset="0"/>
                <a:ea typeface="Source Sans 3" pitchFamily="34" charset="-122"/>
                <a:cs typeface="Source Sans 3" pitchFamily="34" charset="-120"/>
              </a:rPr>
              <a:t>Common questions, getting help</a:t>
            </a:r>
            <a:endParaRPr lang="en-US" sz="1300" dirty="0"/>
          </a:p>
        </p:txBody>
      </p:sp>
      <p:sp>
        <p:nvSpPr>
          <p:cNvPr id="36" name="Text 34"/>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 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F4A3A"/>
        </a:solidFill>
      </p:bgPr>
    </p:bg>
    <p:spTree>
      <p:nvGrpSpPr>
        <p:cNvPr id="1" name=""/>
        <p:cNvGrpSpPr/>
        <p:nvPr/>
      </p:nvGrpSpPr>
      <p:grpSpPr>
        <a:xfrm>
          <a:off x="0" y="0"/>
          <a:ext cx="0" cy="0"/>
          <a:chOff x="0" y="0"/>
          <a:chExt cx="0" cy="0"/>
        </a:xfrm>
      </p:grpSpPr>
      <p:sp>
        <p:nvSpPr>
          <p:cNvPr id="2" name="Text 0"/>
          <p:cNvSpPr/>
          <p:nvPr/>
        </p:nvSpPr>
        <p:spPr>
          <a:xfrm>
            <a:off x="762000" y="2357140"/>
            <a:ext cx="10988040" cy="309860"/>
          </a:xfrm>
          <a:prstGeom prst="rect">
            <a:avLst/>
          </a:prstGeom>
          <a:noFill/>
          <a:ln/>
        </p:spPr>
        <p:txBody>
          <a:bodyPr wrap="square" lIns="0" tIns="0" rIns="0" bIns="0" rtlCol="0" anchor="t">
            <a:normAutofit/>
          </a:bodyPr>
          <a:lstStyle/>
          <a:p>
            <a:pPr algn="l" indent="0" marL="0">
              <a:lnSpc>
                <a:spcPts val="2240"/>
              </a:lnSpc>
              <a:buNone/>
            </a:pPr>
            <a:r>
              <a:rPr lang="en-US" sz="1600" b="1" spc="150" kern="0" dirty="0">
                <a:solidFill>
                  <a:srgbClr val="E9C98B"/>
                </a:solidFill>
                <a:latin typeface="Source Sans 3" pitchFamily="34" charset="0"/>
                <a:ea typeface="Source Sans 3" pitchFamily="34" charset="-122"/>
                <a:cs typeface="Source Sans 3" pitchFamily="34" charset="-120"/>
              </a:rPr>
              <a:t>PART 1</a:t>
            </a:r>
            <a:endParaRPr lang="en-US" sz="1600" dirty="0"/>
          </a:p>
        </p:txBody>
      </p:sp>
      <p:sp>
        <p:nvSpPr>
          <p:cNvPr id="3" name="Text 1"/>
          <p:cNvSpPr/>
          <p:nvPr>
            <p:ph type="title"/>
          </p:nvPr>
        </p:nvSpPr>
        <p:spPr>
          <a:xfrm>
            <a:off x="762000" y="2895600"/>
            <a:ext cx="10988040" cy="756890"/>
          </a:xfrm>
          <a:prstGeom prst="rect">
            <a:avLst/>
          </a:prstGeom>
          <a:noFill/>
          <a:ln/>
        </p:spPr>
        <p:txBody>
          <a:bodyPr wrap="square" lIns="0" tIns="0" rIns="0" bIns="0" rtlCol="0" anchor="t">
            <a:normAutofit/>
          </a:bodyPr>
          <a:lstStyle/>
          <a:p>
            <a:pPr algn="l" indent="0" marL="0">
              <a:lnSpc>
                <a:spcPts val="5760"/>
              </a:lnSpc>
              <a:buNone/>
            </a:pPr>
            <a:r>
              <a:rPr lang="en-US" sz="4800" b="1" i="0" dirty="0">
                <a:solidFill>
                  <a:srgbClr val="F7F4EC"/>
                </a:solidFill>
                <a:latin typeface="Source Serif 4" pitchFamily="18" charset="0"/>
                <a:ea typeface="Source Serif 4" pitchFamily="18" charset="-122"/>
                <a:cs typeface="Source Serif 4" pitchFamily="18" charset="-120"/>
              </a:rPr>
              <a:t>Getting started</a:t>
            </a:r>
            <a:endParaRPr lang="en-US" sz="4800" dirty="0"/>
          </a:p>
        </p:txBody>
      </p:sp>
      <p:sp>
        <p:nvSpPr>
          <p:cNvPr id="4" name="Text 2"/>
          <p:cNvSpPr/>
          <p:nvPr/>
        </p:nvSpPr>
        <p:spPr>
          <a:xfrm>
            <a:off x="762000" y="3881090"/>
            <a:ext cx="10988040" cy="391120"/>
          </a:xfrm>
          <a:prstGeom prst="rect">
            <a:avLst/>
          </a:prstGeom>
          <a:noFill/>
          <a:ln/>
        </p:spPr>
        <p:txBody>
          <a:bodyPr wrap="square" lIns="0" tIns="0" rIns="0" bIns="0" rtlCol="0" anchor="t">
            <a:normAutofit/>
          </a:bodyPr>
          <a:lstStyle/>
          <a:p>
            <a:pPr algn="l" indent="0" marL="0">
              <a:lnSpc>
                <a:spcPts val="2880"/>
              </a:lnSpc>
              <a:buNone/>
            </a:pPr>
            <a:r>
              <a:rPr lang="en-US" sz="1800" dirty="0">
                <a:solidFill>
                  <a:srgbClr val="CFE0D6"/>
                </a:solidFill>
                <a:latin typeface="Source Sans 3" pitchFamily="34" charset="0"/>
                <a:ea typeface="Source Sans 3" pitchFamily="34" charset="-122"/>
                <a:cs typeface="Source Sans 3" pitchFamily="34" charset="-120"/>
              </a:rPr>
              <a:t>Finding the campus · Signing up · Signing in · Resetting your password</a:t>
            </a:r>
            <a:endParaRPr lang="en-US" sz="1800" dirty="0"/>
          </a:p>
        </p:txBody>
      </p:sp>
      <p:sp>
        <p:nvSpPr>
          <p:cNvPr id="5" name="Text 3"/>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C4B6"/>
                </a:solidFill>
                <a:latin typeface="Source Sans 3" pitchFamily="34" charset="0"/>
                <a:ea typeface="Source Sans 3" pitchFamily="34" charset="-122"/>
                <a:cs typeface="Source Sans 3" pitchFamily="34" charset="-120"/>
              </a:rPr>
              <a:t>Online Campus Student Guide · p. 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762000" y="609600"/>
            <a:ext cx="10988040"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PART 1 · GETTING STARTED</a:t>
            </a:r>
            <a:endParaRPr lang="en-US" sz="1300" dirty="0"/>
          </a:p>
        </p:txBody>
      </p:sp>
      <p:sp>
        <p:nvSpPr>
          <p:cNvPr id="3" name="Text 1"/>
          <p:cNvSpPr/>
          <p:nvPr>
            <p:ph type="title"/>
          </p:nvPr>
        </p:nvSpPr>
        <p:spPr>
          <a:xfrm>
            <a:off x="762000" y="891530"/>
            <a:ext cx="10988040" cy="4826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You need just three things</a:t>
            </a:r>
            <a:endParaRPr lang="en-US" sz="3000" dirty="0"/>
          </a:p>
        </p:txBody>
      </p:sp>
      <p:sp>
        <p:nvSpPr>
          <p:cNvPr id="4" name="Shape 2"/>
          <p:cNvSpPr/>
          <p:nvPr/>
        </p:nvSpPr>
        <p:spPr>
          <a:xfrm>
            <a:off x="765175" y="1682105"/>
            <a:ext cx="3380284" cy="2506960"/>
          </a:xfrm>
          <a:prstGeom prst="roundRect">
            <a:avLst>
              <a:gd name="adj" fmla="val 4939"/>
            </a:avLst>
          </a:prstGeom>
          <a:solidFill>
            <a:srgbClr val="FFFDF8"/>
          </a:solidFill>
          <a:ln w="6350">
            <a:solidFill>
              <a:srgbClr val="E2DDD0"/>
            </a:solidFill>
            <a:prstDash val="solid"/>
          </a:ln>
        </p:spPr>
      </p:sp>
      <p:pic>
        <p:nvPicPr>
          <p:cNvPr id="5" name="Image 0" descr="Globe">    </p:cNvPr>
          <p:cNvPicPr>
            <a:picLocks noChangeAspect="1"/>
          </p:cNvPicPr>
          <p:nvPr/>
        </p:nvPicPr>
        <p:blipFill>
          <a:blip r:embed="rId1"/>
          <a:srcRect l="0" r="0" t="0" b="0"/>
          <a:stretch/>
        </p:blipFill>
        <p:spPr>
          <a:xfrm>
            <a:off x="1073150" y="1990080"/>
            <a:ext cx="457200" cy="457200"/>
          </a:xfrm>
          <a:prstGeom prst="rect">
            <a:avLst/>
          </a:prstGeom>
        </p:spPr>
      </p:pic>
      <p:sp>
        <p:nvSpPr>
          <p:cNvPr id="6" name="Text 3"/>
          <p:cNvSpPr/>
          <p:nvPr/>
        </p:nvSpPr>
        <p:spPr>
          <a:xfrm>
            <a:off x="1073150" y="2586980"/>
            <a:ext cx="2847264" cy="322560"/>
          </a:xfrm>
          <a:prstGeom prst="rect">
            <a:avLst/>
          </a:prstGeom>
          <a:noFill/>
          <a:ln/>
        </p:spPr>
        <p:txBody>
          <a:bodyPr wrap="square" lIns="0" tIns="0" rIns="0" bIns="0" rtlCol="0" anchor="t">
            <a:normAutofit/>
          </a:bodyPr>
          <a:lstStyle/>
          <a:p>
            <a:pPr algn="l" indent="0" marL="0">
              <a:lnSpc>
                <a:spcPts val="2340"/>
              </a:lnSpc>
              <a:buNone/>
            </a:pPr>
            <a:r>
              <a:rPr lang="en-US" sz="1800" b="1" dirty="0">
                <a:solidFill>
                  <a:srgbClr val="1E2A25"/>
                </a:solidFill>
                <a:latin typeface="Source Sans 3" pitchFamily="34" charset="0"/>
                <a:ea typeface="Source Sans 3" pitchFamily="34" charset="-122"/>
                <a:cs typeface="Source Sans 3" pitchFamily="34" charset="-120"/>
              </a:rPr>
              <a:t>A device online</a:t>
            </a:r>
            <a:endParaRPr lang="en-US" sz="1800" dirty="0"/>
          </a:p>
        </p:txBody>
      </p:sp>
      <p:sp>
        <p:nvSpPr>
          <p:cNvPr id="7" name="Text 4"/>
          <p:cNvSpPr/>
          <p:nvPr/>
        </p:nvSpPr>
        <p:spPr>
          <a:xfrm>
            <a:off x="1073150" y="3023840"/>
            <a:ext cx="2847264" cy="882650"/>
          </a:xfrm>
          <a:prstGeom prst="rect">
            <a:avLst/>
          </a:prstGeom>
          <a:noFill/>
          <a:ln/>
        </p:spPr>
        <p:txBody>
          <a:bodyPr wrap="square" lIns="0" tIns="0" rIns="0" bIns="0" rtlCol="0" anchor="t">
            <a:normAutofit/>
          </a:bodyPr>
          <a:lstStyle/>
          <a:p>
            <a:pPr algn="l" indent="0" marL="0">
              <a:lnSpc>
                <a:spcPts val="2250"/>
              </a:lnSpc>
              <a:buNone/>
            </a:pPr>
            <a:r>
              <a:rPr lang="en-US" sz="1500" dirty="0">
                <a:solidFill>
                  <a:srgbClr val="4B5A53"/>
                </a:solidFill>
                <a:latin typeface="Source Sans 3" pitchFamily="34" charset="0"/>
                <a:ea typeface="Source Sans 3" pitchFamily="34" charset="-122"/>
                <a:cs typeface="Source Sans 3" pitchFamily="34" charset="-120"/>
              </a:rPr>
              <a:t>A computer, tablet or phone all work. Video lessons are easier on a bigger screen.</a:t>
            </a:r>
            <a:endParaRPr lang="en-US" sz="1500" dirty="0"/>
          </a:p>
        </p:txBody>
      </p:sp>
      <p:sp>
        <p:nvSpPr>
          <p:cNvPr id="8" name="Shape 5"/>
          <p:cNvSpPr/>
          <p:nvPr/>
        </p:nvSpPr>
        <p:spPr>
          <a:xfrm>
            <a:off x="4405809" y="1682105"/>
            <a:ext cx="3380333" cy="2506960"/>
          </a:xfrm>
          <a:prstGeom prst="roundRect">
            <a:avLst>
              <a:gd name="adj" fmla="val 4939"/>
            </a:avLst>
          </a:prstGeom>
          <a:solidFill>
            <a:srgbClr val="FFFDF8"/>
          </a:solidFill>
          <a:ln w="6350">
            <a:solidFill>
              <a:srgbClr val="E2DDD0"/>
            </a:solidFill>
            <a:prstDash val="solid"/>
          </a:ln>
        </p:spPr>
      </p:sp>
      <p:pic>
        <p:nvPicPr>
          <p:cNvPr id="9" name="Image 1" descr="PaperPlane">    </p:cNvPr>
          <p:cNvPicPr>
            <a:picLocks noChangeAspect="1"/>
          </p:cNvPicPr>
          <p:nvPr/>
        </p:nvPicPr>
        <p:blipFill>
          <a:blip r:embed="rId2"/>
          <a:srcRect l="0" r="0" t="0" b="0"/>
          <a:stretch/>
        </p:blipFill>
        <p:spPr>
          <a:xfrm>
            <a:off x="4713784" y="1990080"/>
            <a:ext cx="457200" cy="457200"/>
          </a:xfrm>
          <a:prstGeom prst="rect">
            <a:avLst/>
          </a:prstGeom>
        </p:spPr>
      </p:pic>
      <p:sp>
        <p:nvSpPr>
          <p:cNvPr id="10" name="Text 6"/>
          <p:cNvSpPr/>
          <p:nvPr/>
        </p:nvSpPr>
        <p:spPr>
          <a:xfrm>
            <a:off x="4713784" y="2586980"/>
            <a:ext cx="2847315" cy="322560"/>
          </a:xfrm>
          <a:prstGeom prst="rect">
            <a:avLst/>
          </a:prstGeom>
          <a:noFill/>
          <a:ln/>
        </p:spPr>
        <p:txBody>
          <a:bodyPr wrap="square" lIns="0" tIns="0" rIns="0" bIns="0" rtlCol="0" anchor="t">
            <a:normAutofit/>
          </a:bodyPr>
          <a:lstStyle/>
          <a:p>
            <a:pPr algn="l" indent="0" marL="0">
              <a:lnSpc>
                <a:spcPts val="2340"/>
              </a:lnSpc>
              <a:buNone/>
            </a:pPr>
            <a:r>
              <a:rPr lang="en-US" sz="1800" b="1" dirty="0">
                <a:solidFill>
                  <a:srgbClr val="1E2A25"/>
                </a:solidFill>
                <a:latin typeface="Source Sans 3" pitchFamily="34" charset="0"/>
                <a:ea typeface="Source Sans 3" pitchFamily="34" charset="-122"/>
                <a:cs typeface="Source Sans 3" pitchFamily="34" charset="-120"/>
              </a:rPr>
              <a:t>Your email address</a:t>
            </a:r>
            <a:endParaRPr lang="en-US" sz="1800" dirty="0"/>
          </a:p>
        </p:txBody>
      </p:sp>
      <p:sp>
        <p:nvSpPr>
          <p:cNvPr id="11" name="Text 7"/>
          <p:cNvSpPr/>
          <p:nvPr/>
        </p:nvSpPr>
        <p:spPr>
          <a:xfrm>
            <a:off x="4713784" y="3023840"/>
            <a:ext cx="2847315" cy="882650"/>
          </a:xfrm>
          <a:prstGeom prst="rect">
            <a:avLst/>
          </a:prstGeom>
          <a:noFill/>
          <a:ln/>
        </p:spPr>
        <p:txBody>
          <a:bodyPr wrap="square" lIns="0" tIns="0" rIns="0" bIns="0" rtlCol="0" anchor="t">
            <a:normAutofit/>
          </a:bodyPr>
          <a:lstStyle/>
          <a:p>
            <a:pPr algn="l" indent="0" marL="0">
              <a:lnSpc>
                <a:spcPts val="2250"/>
              </a:lnSpc>
              <a:buNone/>
            </a:pPr>
            <a:r>
              <a:rPr lang="en-US" sz="1500" dirty="0">
                <a:solidFill>
                  <a:srgbClr val="4B5A53"/>
                </a:solidFill>
                <a:latin typeface="Source Sans 3" pitchFamily="34" charset="0"/>
                <a:ea typeface="Source Sans 3" pitchFamily="34" charset="-122"/>
                <a:cs typeface="Source Sans 3" pitchFamily="34" charset="-120"/>
              </a:rPr>
              <a:t>Sign-up and password emails go here. A Gmail account makes it even easier.</a:t>
            </a:r>
            <a:endParaRPr lang="en-US" sz="1500" dirty="0"/>
          </a:p>
        </p:txBody>
      </p:sp>
      <p:sp>
        <p:nvSpPr>
          <p:cNvPr id="12" name="Shape 8"/>
          <p:cNvSpPr/>
          <p:nvPr/>
        </p:nvSpPr>
        <p:spPr>
          <a:xfrm>
            <a:off x="8046492" y="1682105"/>
            <a:ext cx="3380333" cy="2506960"/>
          </a:xfrm>
          <a:prstGeom prst="roundRect">
            <a:avLst>
              <a:gd name="adj" fmla="val 4939"/>
            </a:avLst>
          </a:prstGeom>
          <a:solidFill>
            <a:srgbClr val="FFFDF8"/>
          </a:solidFill>
          <a:ln w="6350">
            <a:solidFill>
              <a:srgbClr val="E2DDD0"/>
            </a:solidFill>
            <a:prstDash val="solid"/>
          </a:ln>
        </p:spPr>
      </p:sp>
      <p:pic>
        <p:nvPicPr>
          <p:cNvPr id="13" name="Image 2" descr="Link">    </p:cNvPr>
          <p:cNvPicPr>
            <a:picLocks noChangeAspect="1"/>
          </p:cNvPicPr>
          <p:nvPr/>
        </p:nvPicPr>
        <p:blipFill>
          <a:blip r:embed="rId3"/>
          <a:srcRect l="0" r="0" t="0" b="0"/>
          <a:stretch/>
        </p:blipFill>
        <p:spPr>
          <a:xfrm>
            <a:off x="8354467" y="1990080"/>
            <a:ext cx="457200" cy="457200"/>
          </a:xfrm>
          <a:prstGeom prst="rect">
            <a:avLst/>
          </a:prstGeom>
        </p:spPr>
      </p:pic>
      <p:sp>
        <p:nvSpPr>
          <p:cNvPr id="14" name="Text 9"/>
          <p:cNvSpPr/>
          <p:nvPr/>
        </p:nvSpPr>
        <p:spPr>
          <a:xfrm>
            <a:off x="8354467" y="2586980"/>
            <a:ext cx="2847315" cy="322560"/>
          </a:xfrm>
          <a:prstGeom prst="rect">
            <a:avLst/>
          </a:prstGeom>
          <a:noFill/>
          <a:ln/>
        </p:spPr>
        <p:txBody>
          <a:bodyPr wrap="square" lIns="0" tIns="0" rIns="0" bIns="0" rtlCol="0" anchor="t">
            <a:normAutofit/>
          </a:bodyPr>
          <a:lstStyle/>
          <a:p>
            <a:pPr algn="l" indent="0" marL="0">
              <a:lnSpc>
                <a:spcPts val="2340"/>
              </a:lnSpc>
              <a:buNone/>
            </a:pPr>
            <a:r>
              <a:rPr lang="en-US" sz="1800" b="1" dirty="0">
                <a:solidFill>
                  <a:srgbClr val="1E2A25"/>
                </a:solidFill>
                <a:latin typeface="Source Sans 3" pitchFamily="34" charset="0"/>
                <a:ea typeface="Source Sans 3" pitchFamily="34" charset="-122"/>
                <a:cs typeface="Source Sans 3" pitchFamily="34" charset="-120"/>
              </a:rPr>
              <a:t>The campus address</a:t>
            </a:r>
            <a:endParaRPr lang="en-US" sz="1800" dirty="0"/>
          </a:p>
        </p:txBody>
      </p:sp>
      <p:sp>
        <p:nvSpPr>
          <p:cNvPr id="15" name="Text 10"/>
          <p:cNvSpPr/>
          <p:nvPr/>
        </p:nvSpPr>
        <p:spPr>
          <a:xfrm>
            <a:off x="8354467" y="3023840"/>
            <a:ext cx="2847315" cy="882650"/>
          </a:xfrm>
          <a:prstGeom prst="rect">
            <a:avLst/>
          </a:prstGeom>
          <a:noFill/>
          <a:ln/>
        </p:spPr>
        <p:txBody>
          <a:bodyPr wrap="square" lIns="0" tIns="0" rIns="0" bIns="0" rtlCol="0" anchor="t">
            <a:normAutofit/>
          </a:bodyPr>
          <a:lstStyle/>
          <a:p>
            <a:pPr algn="l" indent="0" marL="0">
              <a:lnSpc>
                <a:spcPts val="2250"/>
              </a:lnSpc>
              <a:buNone/>
            </a:pPr>
            <a:r>
              <a:rPr lang="en-US" sz="1500" dirty="0">
                <a:solidFill>
                  <a:srgbClr val="4B5A53"/>
                </a:solidFill>
                <a:latin typeface="Source Sans 3" pitchFamily="34" charset="0"/>
                <a:ea typeface="Source Sans 3" pitchFamily="34" charset="-122"/>
                <a:cs typeface="Source Sans 3" pitchFamily="34" charset="-120"/>
              </a:rPr>
              <a:t>Type the address campus staff gave you into the address bar at the top of your browser.</a:t>
            </a:r>
            <a:endParaRPr lang="en-US" sz="1500" dirty="0"/>
          </a:p>
        </p:txBody>
      </p:sp>
      <p:sp>
        <p:nvSpPr>
          <p:cNvPr id="16" name="Shape 11"/>
          <p:cNvSpPr/>
          <p:nvPr/>
        </p:nvSpPr>
        <p:spPr>
          <a:xfrm>
            <a:off x="762000" y="4522440"/>
            <a:ext cx="10668000" cy="635000"/>
          </a:xfrm>
          <a:prstGeom prst="roundRect">
            <a:avLst>
              <a:gd name="adj" fmla="val 16000"/>
            </a:avLst>
          </a:prstGeom>
          <a:solidFill>
            <a:srgbClr val="FBEBDD"/>
          </a:solidFill>
          <a:ln/>
        </p:spPr>
      </p:sp>
      <p:pic>
        <p:nvPicPr>
          <p:cNvPr id="17" name="Image 3" descr="Star">    </p:cNvPr>
          <p:cNvPicPr>
            <a:picLocks noChangeAspect="1"/>
          </p:cNvPicPr>
          <p:nvPr/>
        </p:nvPicPr>
        <p:blipFill>
          <a:blip r:embed="rId4"/>
          <a:srcRect l="0" r="0" t="0" b="0"/>
          <a:stretch/>
        </p:blipFill>
        <p:spPr>
          <a:xfrm>
            <a:off x="990600" y="4700240"/>
            <a:ext cx="279400" cy="279400"/>
          </a:xfrm>
          <a:prstGeom prst="rect">
            <a:avLst/>
          </a:prstGeom>
        </p:spPr>
      </p:pic>
      <p:sp>
        <p:nvSpPr>
          <p:cNvPr id="18" name="Text 12"/>
          <p:cNvSpPr/>
          <p:nvPr/>
        </p:nvSpPr>
        <p:spPr>
          <a:xfrm>
            <a:off x="1397000" y="4701828"/>
            <a:ext cx="7955578" cy="301625"/>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5A3416"/>
                </a:solidFill>
                <a:latin typeface="Source Sans 3" pitchFamily="34" charset="0"/>
                <a:ea typeface="Source Sans 3" pitchFamily="34" charset="-122"/>
                <a:cs typeface="Source Sans 3" pitchFamily="34" charset="-120"/>
              </a:rPr>
              <a:t>Once you're there, </a:t>
            </a:r>
            <a:r>
              <a:rPr lang="en-US" sz="1500" b="1" dirty="0">
                <a:solidFill>
                  <a:srgbClr val="5A3416"/>
                </a:solidFill>
                <a:latin typeface="Source Sans 3" pitchFamily="34" charset="0"/>
                <a:ea typeface="Source Sans 3" pitchFamily="34" charset="-122"/>
                <a:cs typeface="Source Sans 3" pitchFamily="34" charset="-120"/>
              </a:rPr>
              <a:t>bookmark</a:t>
            </a:r>
            <a:r>
              <a:rPr lang="en-US" sz="1500" dirty="0">
                <a:solidFill>
                  <a:srgbClr val="5A3416"/>
                </a:solidFill>
                <a:latin typeface="Source Sans 3" pitchFamily="34" charset="0"/>
                <a:ea typeface="Source Sans 3" pitchFamily="34" charset="-122"/>
                <a:cs typeface="Source Sans 3" pitchFamily="34" charset="-120"/>
              </a:rPr>
              <a:t> the page so you never have to type the address again.</a:t>
            </a:r>
            <a:endParaRPr lang="en-US" sz="1500" dirty="0"/>
          </a:p>
        </p:txBody>
      </p:sp>
      <p:sp>
        <p:nvSpPr>
          <p:cNvPr id="19" name="Text 13"/>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Part 1 Getting started · p. 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762000" y="609600"/>
            <a:ext cx="10988040"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PART 1 · GETTING STARTED</a:t>
            </a:r>
            <a:endParaRPr lang="en-US" sz="1300" dirty="0"/>
          </a:p>
        </p:txBody>
      </p:sp>
      <p:sp>
        <p:nvSpPr>
          <p:cNvPr id="3" name="Text 1"/>
          <p:cNvSpPr/>
          <p:nvPr>
            <p:ph type="title"/>
          </p:nvPr>
        </p:nvSpPr>
        <p:spPr>
          <a:xfrm>
            <a:off x="762000" y="891530"/>
            <a:ext cx="10988040" cy="4826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The campus home page</a:t>
            </a:r>
            <a:endParaRPr lang="en-US" sz="3000" dirty="0"/>
          </a:p>
        </p:txBody>
      </p:sp>
      <p:sp>
        <p:nvSpPr>
          <p:cNvPr id="4" name="Text 2"/>
          <p:cNvSpPr/>
          <p:nvPr/>
        </p:nvSpPr>
        <p:spPr>
          <a:xfrm>
            <a:off x="762000" y="15773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5" name="Text 3"/>
          <p:cNvSpPr/>
          <p:nvPr/>
        </p:nvSpPr>
        <p:spPr>
          <a:xfrm>
            <a:off x="1219200" y="1577330"/>
            <a:ext cx="3610356"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Browse open courses</a:t>
            </a:r>
            <a:endParaRPr lang="en-US" sz="1600" dirty="0"/>
          </a:p>
        </p:txBody>
      </p:sp>
      <p:sp>
        <p:nvSpPr>
          <p:cNvPr id="6" name="Text 4"/>
          <p:cNvSpPr/>
          <p:nvPr/>
        </p:nvSpPr>
        <p:spPr>
          <a:xfrm>
            <a:off x="1219200" y="1889720"/>
            <a:ext cx="3610356"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See the courses, instructors and tuition. No sign-in needed.</a:t>
            </a:r>
            <a:endParaRPr lang="en-US" sz="1400" dirty="0"/>
          </a:p>
        </p:txBody>
      </p:sp>
      <p:sp>
        <p:nvSpPr>
          <p:cNvPr id="7" name="Text 5"/>
          <p:cNvSpPr/>
          <p:nvPr/>
        </p:nvSpPr>
        <p:spPr>
          <a:xfrm>
            <a:off x="762000" y="2608461"/>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8" name="Text 6"/>
          <p:cNvSpPr/>
          <p:nvPr/>
        </p:nvSpPr>
        <p:spPr>
          <a:xfrm>
            <a:off x="1219200" y="2608461"/>
            <a:ext cx="3610356"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Sign in</a:t>
            </a:r>
            <a:endParaRPr lang="en-US" sz="1600" dirty="0"/>
          </a:p>
        </p:txBody>
      </p:sp>
      <p:sp>
        <p:nvSpPr>
          <p:cNvPr id="9" name="Text 7"/>
          <p:cNvSpPr/>
          <p:nvPr/>
        </p:nvSpPr>
        <p:spPr>
          <a:xfrm>
            <a:off x="1219200" y="2920851"/>
            <a:ext cx="3610356"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First time? Click </a:t>
            </a:r>
            <a:r>
              <a:rPr lang="en-US" sz="1400" b="1" dirty="0">
                <a:solidFill>
                  <a:srgbClr val="4B5A53"/>
                </a:solidFill>
                <a:latin typeface="Source Sans 3" pitchFamily="34" charset="0"/>
                <a:ea typeface="Source Sans 3" pitchFamily="34" charset="-122"/>
                <a:cs typeface="Source Sans 3" pitchFamily="34" charset="-120"/>
              </a:rPr>
              <a:t>Create an account</a:t>
            </a:r>
            <a:r>
              <a:rPr lang="en-US" sz="1400" dirty="0">
                <a:solidFill>
                  <a:srgbClr val="4B5A53"/>
                </a:solidFill>
                <a:latin typeface="Source Sans 3" pitchFamily="34" charset="0"/>
                <a:ea typeface="Source Sans 3" pitchFamily="34" charset="-122"/>
                <a:cs typeface="Source Sans 3" pitchFamily="34" charset="-120"/>
              </a:rPr>
              <a:t> on the sign-in page. (next page)</a:t>
            </a:r>
            <a:endParaRPr lang="en-US" sz="1400" dirty="0"/>
          </a:p>
        </p:txBody>
      </p:sp>
      <p:sp>
        <p:nvSpPr>
          <p:cNvPr id="10" name="Text 8"/>
          <p:cNvSpPr/>
          <p:nvPr/>
        </p:nvSpPr>
        <p:spPr>
          <a:xfrm>
            <a:off x="762000" y="3639592"/>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3</a:t>
            </a:r>
            <a:endParaRPr lang="en-US" sz="1400" dirty="0"/>
          </a:p>
        </p:txBody>
      </p:sp>
      <p:sp>
        <p:nvSpPr>
          <p:cNvPr id="11" name="Text 9"/>
          <p:cNvSpPr/>
          <p:nvPr/>
        </p:nvSpPr>
        <p:spPr>
          <a:xfrm>
            <a:off x="1219200" y="3639592"/>
            <a:ext cx="3610356"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Language menu</a:t>
            </a:r>
            <a:endParaRPr lang="en-US" sz="1600" dirty="0"/>
          </a:p>
        </p:txBody>
      </p:sp>
      <p:sp>
        <p:nvSpPr>
          <p:cNvPr id="12" name="Text 10"/>
          <p:cNvSpPr/>
          <p:nvPr/>
        </p:nvSpPr>
        <p:spPr>
          <a:xfrm>
            <a:off x="1219200" y="3951982"/>
            <a:ext cx="3610356"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Click </a:t>
            </a:r>
            <a:r>
              <a:rPr lang="en-US" sz="1400" b="1" dirty="0">
                <a:solidFill>
                  <a:srgbClr val="4B5A53"/>
                </a:solidFill>
                <a:latin typeface="Source Sans 3" pitchFamily="34" charset="0"/>
                <a:ea typeface="Source Sans 3" pitchFamily="34" charset="-122"/>
                <a:cs typeface="Source Sans 3" pitchFamily="34" charset="-120"/>
              </a:rPr>
              <a:t>English</a:t>
            </a:r>
            <a:r>
              <a:rPr lang="en-US" sz="1400" dirty="0">
                <a:solidFill>
                  <a:srgbClr val="4B5A53"/>
                </a:solidFill>
                <a:latin typeface="Source Sans 3" pitchFamily="34" charset="0"/>
                <a:ea typeface="Source Sans 3" pitchFamily="34" charset="-122"/>
                <a:cs typeface="Source Sans 3" pitchFamily="34" charset="-120"/>
              </a:rPr>
              <a:t> to switch the screen to another language.</a:t>
            </a:r>
            <a:endParaRPr lang="en-US" sz="1400" dirty="0"/>
          </a:p>
        </p:txBody>
      </p:sp>
      <p:pic>
        <p:nvPicPr>
          <p:cNvPr id="13" name="Image 0" descr="Campus home page">    </p:cNvPr>
          <p:cNvPicPr>
            <a:picLocks noChangeAspect="1"/>
          </p:cNvPicPr>
          <p:nvPr/>
        </p:nvPicPr>
        <p:blipFill>
          <a:blip r:embed="rId1"/>
          <a:srcRect l="-60" r="-60" t="0" b="0"/>
          <a:stretch/>
        </p:blipFill>
        <p:spPr>
          <a:xfrm>
            <a:off x="5086350" y="1583680"/>
            <a:ext cx="6337300" cy="3956050"/>
          </a:xfrm>
          <a:prstGeom prst="roundRect">
            <a:avLst>
              <a:gd name="adj" fmla="val 2408"/>
            </a:avLst>
          </a:prstGeom>
        </p:spPr>
      </p:pic>
      <p:sp>
        <p:nvSpPr>
          <p:cNvPr id="14" name="Shape 11"/>
          <p:cNvSpPr/>
          <p:nvPr/>
        </p:nvSpPr>
        <p:spPr>
          <a:xfrm>
            <a:off x="5083175" y="1580505"/>
            <a:ext cx="6343650" cy="3962400"/>
          </a:xfrm>
          <a:prstGeom prst="roundRect">
            <a:avLst>
              <a:gd name="adj" fmla="val 2484"/>
            </a:avLst>
          </a:prstGeom>
          <a:noFill/>
          <a:ln w="6350">
            <a:solidFill>
              <a:srgbClr val="D6D0C2"/>
            </a:solidFill>
            <a:prstDash val="solid"/>
          </a:ln>
        </p:spPr>
      </p:sp>
      <p:sp>
        <p:nvSpPr>
          <p:cNvPr id="15" name="Shape 12"/>
          <p:cNvSpPr/>
          <p:nvPr/>
        </p:nvSpPr>
        <p:spPr>
          <a:xfrm>
            <a:off x="5451475" y="4126855"/>
            <a:ext cx="990600" cy="247650"/>
          </a:xfrm>
          <a:prstGeom prst="roundRect">
            <a:avLst>
              <a:gd name="adj" fmla="val 24359"/>
            </a:avLst>
          </a:prstGeom>
          <a:noFill/>
          <a:ln w="31750">
            <a:solidFill>
              <a:srgbClr val="B9561A"/>
            </a:solidFill>
            <a:prstDash val="solid"/>
          </a:ln>
        </p:spPr>
      </p:sp>
      <p:sp>
        <p:nvSpPr>
          <p:cNvPr id="16" name="Text 13"/>
          <p:cNvSpPr/>
          <p:nvPr/>
        </p:nvSpPr>
        <p:spPr>
          <a:xfrm>
            <a:off x="5092700" y="40919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17" name="Shape 14"/>
          <p:cNvSpPr/>
          <p:nvPr/>
        </p:nvSpPr>
        <p:spPr>
          <a:xfrm>
            <a:off x="10645775" y="1644005"/>
            <a:ext cx="412750" cy="260350"/>
          </a:xfrm>
          <a:prstGeom prst="roundRect">
            <a:avLst>
              <a:gd name="adj" fmla="val 23171"/>
            </a:avLst>
          </a:prstGeom>
          <a:noFill/>
          <a:ln w="31750">
            <a:solidFill>
              <a:srgbClr val="B9561A"/>
            </a:solidFill>
            <a:prstDash val="solid"/>
          </a:ln>
        </p:spPr>
      </p:sp>
      <p:sp>
        <p:nvSpPr>
          <p:cNvPr id="18" name="Text 15"/>
          <p:cNvSpPr/>
          <p:nvPr/>
        </p:nvSpPr>
        <p:spPr>
          <a:xfrm>
            <a:off x="10693400" y="19710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19" name="Shape 16"/>
          <p:cNvSpPr/>
          <p:nvPr/>
        </p:nvSpPr>
        <p:spPr>
          <a:xfrm>
            <a:off x="9610725" y="1669405"/>
            <a:ext cx="946150" cy="196850"/>
          </a:xfrm>
          <a:prstGeom prst="roundRect">
            <a:avLst>
              <a:gd name="adj" fmla="val 30645"/>
            </a:avLst>
          </a:prstGeom>
          <a:noFill/>
          <a:ln w="31750">
            <a:solidFill>
              <a:srgbClr val="B9561A"/>
            </a:solidFill>
            <a:prstDash val="solid"/>
          </a:ln>
        </p:spPr>
      </p:sp>
      <p:sp>
        <p:nvSpPr>
          <p:cNvPr id="20" name="Text 17"/>
          <p:cNvSpPr/>
          <p:nvPr/>
        </p:nvSpPr>
        <p:spPr>
          <a:xfrm>
            <a:off x="9779000" y="19710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3</a:t>
            </a:r>
            <a:endParaRPr lang="en-US" sz="1400" dirty="0"/>
          </a:p>
        </p:txBody>
      </p:sp>
      <p:sp>
        <p:nvSpPr>
          <p:cNvPr id="21" name="Text 18"/>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Part 1 Getting started · p. 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762000" y="609600"/>
            <a:ext cx="6331204"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PART 1 · GETTING STARTED</a:t>
            </a:r>
            <a:endParaRPr lang="en-US" sz="1300" dirty="0"/>
          </a:p>
        </p:txBody>
      </p:sp>
      <p:sp>
        <p:nvSpPr>
          <p:cNvPr id="3" name="Text 1"/>
          <p:cNvSpPr/>
          <p:nvPr>
            <p:ph type="title"/>
          </p:nvPr>
        </p:nvSpPr>
        <p:spPr>
          <a:xfrm>
            <a:off x="762000" y="891530"/>
            <a:ext cx="6331204" cy="4826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Signing up (just once)</a:t>
            </a:r>
            <a:endParaRPr lang="en-US" sz="3000" dirty="0"/>
          </a:p>
        </p:txBody>
      </p:sp>
      <p:sp>
        <p:nvSpPr>
          <p:cNvPr id="4" name="Text 2"/>
          <p:cNvSpPr/>
          <p:nvPr/>
        </p:nvSpPr>
        <p:spPr>
          <a:xfrm>
            <a:off x="762000" y="15773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5" name="Text 3"/>
          <p:cNvSpPr/>
          <p:nvPr/>
        </p:nvSpPr>
        <p:spPr>
          <a:xfrm>
            <a:off x="1219200" y="1577330"/>
            <a:ext cx="5860288"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Have Gmail? </a:t>
            </a:r>
            <a:r>
              <a:rPr lang="en-US" sz="1600" b="1" dirty="0">
                <a:solidFill>
                  <a:srgbClr val="1E2A25"/>
                </a:solidFill>
                <a:latin typeface="Source Sans 3" pitchFamily="34" charset="0"/>
                <a:ea typeface="Source Sans 3" pitchFamily="34" charset="-122"/>
                <a:cs typeface="Source Sans 3" pitchFamily="34" charset="-120"/>
              </a:rPr>
              <a:t>Sign up with Google</a:t>
            </a:r>
            <a:endParaRPr lang="en-US" sz="1600" dirty="0"/>
          </a:p>
        </p:txBody>
      </p:sp>
      <p:sp>
        <p:nvSpPr>
          <p:cNvPr id="6" name="Text 4"/>
          <p:cNvSpPr/>
          <p:nvPr/>
        </p:nvSpPr>
        <p:spPr>
          <a:xfrm>
            <a:off x="1219200" y="1889720"/>
            <a:ext cx="5860288"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Pick your Google account and you're done. Skip steps 2 and 3.</a:t>
            </a:r>
            <a:endParaRPr lang="en-US" sz="1400" dirty="0"/>
          </a:p>
        </p:txBody>
      </p:sp>
      <p:sp>
        <p:nvSpPr>
          <p:cNvPr id="7" name="Text 5"/>
          <p:cNvSpPr/>
          <p:nvPr/>
        </p:nvSpPr>
        <p:spPr>
          <a:xfrm>
            <a:off x="762000" y="2376091"/>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8" name="Text 6"/>
          <p:cNvSpPr/>
          <p:nvPr/>
        </p:nvSpPr>
        <p:spPr>
          <a:xfrm>
            <a:off x="1219200" y="2376091"/>
            <a:ext cx="5860288"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Otherwise, fill in four boxes</a:t>
            </a:r>
            <a:endParaRPr lang="en-US" sz="1600" dirty="0"/>
          </a:p>
        </p:txBody>
      </p:sp>
      <p:sp>
        <p:nvSpPr>
          <p:cNvPr id="9" name="Text 7"/>
          <p:cNvSpPr/>
          <p:nvPr/>
        </p:nvSpPr>
        <p:spPr>
          <a:xfrm>
            <a:off x="1219200" y="2688481"/>
            <a:ext cx="5860288"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Full name (legal name), email, a password of 8+ characters, and the same password again.</a:t>
            </a:r>
            <a:endParaRPr lang="en-US" sz="1400" dirty="0"/>
          </a:p>
        </p:txBody>
      </p:sp>
      <p:sp>
        <p:nvSpPr>
          <p:cNvPr id="10" name="Text 8"/>
          <p:cNvSpPr/>
          <p:nvPr/>
        </p:nvSpPr>
        <p:spPr>
          <a:xfrm>
            <a:off x="762000" y="3432621"/>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3</a:t>
            </a:r>
            <a:endParaRPr lang="en-US" sz="1400" dirty="0"/>
          </a:p>
        </p:txBody>
      </p:sp>
      <p:sp>
        <p:nvSpPr>
          <p:cNvPr id="11" name="Text 9"/>
          <p:cNvSpPr/>
          <p:nvPr/>
        </p:nvSpPr>
        <p:spPr>
          <a:xfrm>
            <a:off x="1219200" y="3432621"/>
            <a:ext cx="5860288"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Create account</a:t>
            </a:r>
            <a:endParaRPr lang="en-US" sz="1600" dirty="0"/>
          </a:p>
        </p:txBody>
      </p:sp>
      <p:sp>
        <p:nvSpPr>
          <p:cNvPr id="12" name="Text 10"/>
          <p:cNvSpPr/>
          <p:nvPr/>
        </p:nvSpPr>
        <p:spPr>
          <a:xfrm>
            <a:off x="1219200" y="3745012"/>
            <a:ext cx="5860288"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If you see "We sent a confirmation email", open your inbox and click the link in it. Then you're signed up.</a:t>
            </a:r>
            <a:endParaRPr lang="en-US" sz="1400" dirty="0"/>
          </a:p>
        </p:txBody>
      </p:sp>
      <p:sp>
        <p:nvSpPr>
          <p:cNvPr id="13" name="Shape 11"/>
          <p:cNvSpPr/>
          <p:nvPr/>
        </p:nvSpPr>
        <p:spPr>
          <a:xfrm>
            <a:off x="762000" y="4489152"/>
            <a:ext cx="6146800" cy="820341"/>
          </a:xfrm>
          <a:prstGeom prst="roundRect">
            <a:avLst>
              <a:gd name="adj" fmla="val 12385"/>
            </a:avLst>
          </a:prstGeom>
          <a:solidFill>
            <a:srgbClr val="FBEBDD"/>
          </a:solidFill>
          <a:ln/>
        </p:spPr>
      </p:sp>
      <p:pic>
        <p:nvPicPr>
          <p:cNvPr id="14" name="Image 0" descr="Warning">    </p:cNvPr>
          <p:cNvPicPr>
            <a:picLocks noChangeAspect="1"/>
          </p:cNvPicPr>
          <p:nvPr/>
        </p:nvPicPr>
        <p:blipFill>
          <a:blip r:embed="rId1"/>
          <a:srcRect l="0" r="0" t="0" b="0"/>
          <a:stretch/>
        </p:blipFill>
        <p:spPr>
          <a:xfrm>
            <a:off x="939800" y="4641552"/>
            <a:ext cx="254000" cy="254000"/>
          </a:xfrm>
          <a:prstGeom prst="rect">
            <a:avLst/>
          </a:prstGeom>
        </p:spPr>
      </p:pic>
      <p:sp>
        <p:nvSpPr>
          <p:cNvPr id="15" name="Text 12"/>
          <p:cNvSpPr/>
          <p:nvPr/>
        </p:nvSpPr>
        <p:spPr>
          <a:xfrm>
            <a:off x="1295400" y="4641552"/>
            <a:ext cx="5598668"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5A3416"/>
                </a:solidFill>
                <a:latin typeface="Source Sans 3" pitchFamily="34" charset="0"/>
                <a:ea typeface="Source Sans 3" pitchFamily="34" charset="-122"/>
                <a:cs typeface="Source Sans 3" pitchFamily="34" charset="-120"/>
              </a:rPr>
              <a:t>Your name is </a:t>
            </a:r>
            <a:r>
              <a:rPr lang="en-US" sz="1400" b="1" dirty="0">
                <a:solidFill>
                  <a:srgbClr val="5A3416"/>
                </a:solidFill>
                <a:latin typeface="Source Sans 3" pitchFamily="34" charset="0"/>
                <a:ea typeface="Source Sans 3" pitchFamily="34" charset="-122"/>
                <a:cs typeface="Source Sans 3" pitchFamily="34" charset="-120"/>
              </a:rPr>
              <a:t>printed on transcripts and certificates</a:t>
            </a:r>
            <a:r>
              <a:rPr lang="en-US" sz="1400" dirty="0">
                <a:solidFill>
                  <a:srgbClr val="5A3416"/>
                </a:solidFill>
                <a:latin typeface="Source Sans 3" pitchFamily="34" charset="0"/>
                <a:ea typeface="Source Sans 3" pitchFamily="34" charset="-122"/>
                <a:cs typeface="Source Sans 3" pitchFamily="34" charset="-120"/>
              </a:rPr>
              <a:t>. Please use your real name.</a:t>
            </a:r>
            <a:endParaRPr lang="en-US" sz="1400" dirty="0"/>
          </a:p>
        </p:txBody>
      </p:sp>
      <p:pic>
        <p:nvPicPr>
          <p:cNvPr id="16" name="Image 1" descr="Sign-up page">    </p:cNvPr>
          <p:cNvPicPr>
            <a:picLocks noChangeAspect="1"/>
          </p:cNvPicPr>
          <p:nvPr/>
        </p:nvPicPr>
        <p:blipFill>
          <a:blip r:embed="rId2"/>
          <a:srcRect l="0" r="0" t="-31" b="-31"/>
          <a:stretch/>
        </p:blipFill>
        <p:spPr>
          <a:xfrm>
            <a:off x="7372350" y="615950"/>
            <a:ext cx="4051300" cy="5067300"/>
          </a:xfrm>
          <a:prstGeom prst="roundRect">
            <a:avLst>
              <a:gd name="adj" fmla="val 2351"/>
            </a:avLst>
          </a:prstGeom>
        </p:spPr>
      </p:pic>
      <p:sp>
        <p:nvSpPr>
          <p:cNvPr id="17" name="Shape 13"/>
          <p:cNvSpPr/>
          <p:nvPr/>
        </p:nvSpPr>
        <p:spPr>
          <a:xfrm>
            <a:off x="7369175" y="612775"/>
            <a:ext cx="4057650" cy="5073650"/>
          </a:xfrm>
          <a:prstGeom prst="roundRect">
            <a:avLst>
              <a:gd name="adj" fmla="val 2426"/>
            </a:avLst>
          </a:prstGeom>
          <a:noFill/>
          <a:ln w="6350">
            <a:solidFill>
              <a:srgbClr val="D6D0C2"/>
            </a:solidFill>
            <a:prstDash val="solid"/>
          </a:ln>
        </p:spPr>
      </p:sp>
      <p:sp>
        <p:nvSpPr>
          <p:cNvPr id="18" name="Shape 14"/>
          <p:cNvSpPr/>
          <p:nvPr/>
        </p:nvSpPr>
        <p:spPr>
          <a:xfrm>
            <a:off x="8016875" y="2314575"/>
            <a:ext cx="2762250" cy="361950"/>
          </a:xfrm>
          <a:prstGeom prst="roundRect">
            <a:avLst>
              <a:gd name="adj" fmla="val 16667"/>
            </a:avLst>
          </a:prstGeom>
          <a:noFill/>
          <a:ln w="31750">
            <a:solidFill>
              <a:srgbClr val="B9561A"/>
            </a:solidFill>
            <a:prstDash val="solid"/>
          </a:ln>
        </p:spPr>
      </p:sp>
      <p:sp>
        <p:nvSpPr>
          <p:cNvPr id="19" name="Text 15"/>
          <p:cNvSpPr/>
          <p:nvPr/>
        </p:nvSpPr>
        <p:spPr>
          <a:xfrm>
            <a:off x="7594600" y="233045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20" name="Shape 16"/>
          <p:cNvSpPr/>
          <p:nvPr/>
        </p:nvSpPr>
        <p:spPr>
          <a:xfrm>
            <a:off x="8016875" y="3000375"/>
            <a:ext cx="2762250" cy="2292350"/>
          </a:xfrm>
          <a:prstGeom prst="roundRect">
            <a:avLst>
              <a:gd name="adj" fmla="val 2632"/>
            </a:avLst>
          </a:prstGeom>
          <a:noFill/>
          <a:ln w="31750">
            <a:solidFill>
              <a:srgbClr val="B9561A"/>
            </a:solidFill>
            <a:prstDash val="solid"/>
          </a:ln>
        </p:spPr>
      </p:sp>
      <p:sp>
        <p:nvSpPr>
          <p:cNvPr id="21" name="Text 17"/>
          <p:cNvSpPr/>
          <p:nvPr/>
        </p:nvSpPr>
        <p:spPr>
          <a:xfrm>
            <a:off x="7594600" y="300990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22" name="Shape 18"/>
          <p:cNvSpPr/>
          <p:nvPr/>
        </p:nvSpPr>
        <p:spPr>
          <a:xfrm>
            <a:off x="8016875" y="5400675"/>
            <a:ext cx="2762250" cy="273050"/>
          </a:xfrm>
          <a:prstGeom prst="roundRect">
            <a:avLst>
              <a:gd name="adj" fmla="val 22093"/>
            </a:avLst>
          </a:prstGeom>
          <a:noFill/>
          <a:ln w="31750">
            <a:solidFill>
              <a:srgbClr val="B9561A"/>
            </a:solidFill>
            <a:prstDash val="solid"/>
          </a:ln>
        </p:spPr>
      </p:sp>
      <p:sp>
        <p:nvSpPr>
          <p:cNvPr id="23" name="Text 19"/>
          <p:cNvSpPr/>
          <p:nvPr/>
        </p:nvSpPr>
        <p:spPr>
          <a:xfrm>
            <a:off x="7594600" y="535940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3</a:t>
            </a:r>
            <a:endParaRPr lang="en-US" sz="1400" dirty="0"/>
          </a:p>
        </p:txBody>
      </p:sp>
      <p:sp>
        <p:nvSpPr>
          <p:cNvPr id="24" name="Text 20"/>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Part 1 Getting started · p. 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762000" y="609600"/>
            <a:ext cx="6331204"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PART 1 · GETTING STARTED</a:t>
            </a:r>
            <a:endParaRPr lang="en-US" sz="1300" dirty="0"/>
          </a:p>
        </p:txBody>
      </p:sp>
      <p:sp>
        <p:nvSpPr>
          <p:cNvPr id="3" name="Text 1"/>
          <p:cNvSpPr/>
          <p:nvPr>
            <p:ph type="title"/>
          </p:nvPr>
        </p:nvSpPr>
        <p:spPr>
          <a:xfrm>
            <a:off x="762000" y="891530"/>
            <a:ext cx="6331204" cy="4826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Signing in (every visit)</a:t>
            </a:r>
            <a:endParaRPr lang="en-US" sz="3000" dirty="0"/>
          </a:p>
        </p:txBody>
      </p:sp>
      <p:sp>
        <p:nvSpPr>
          <p:cNvPr id="4" name="Text 2"/>
          <p:cNvSpPr/>
          <p:nvPr/>
        </p:nvSpPr>
        <p:spPr>
          <a:xfrm>
            <a:off x="762000" y="15646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5" name="Text 3"/>
          <p:cNvSpPr/>
          <p:nvPr/>
        </p:nvSpPr>
        <p:spPr>
          <a:xfrm>
            <a:off x="1219200" y="1564630"/>
            <a:ext cx="5860288"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Signed up with Google? </a:t>
            </a:r>
            <a:r>
              <a:rPr lang="en-US" sz="1600" b="1" dirty="0">
                <a:solidFill>
                  <a:srgbClr val="1E2A25"/>
                </a:solidFill>
                <a:latin typeface="Source Sans 3" pitchFamily="34" charset="0"/>
                <a:ea typeface="Source Sans 3" pitchFamily="34" charset="-122"/>
                <a:cs typeface="Source Sans 3" pitchFamily="34" charset="-120"/>
              </a:rPr>
              <a:t>Continue with Google</a:t>
            </a:r>
            <a:endParaRPr lang="en-US" sz="1600" dirty="0"/>
          </a:p>
        </p:txBody>
      </p:sp>
      <p:sp>
        <p:nvSpPr>
          <p:cNvPr id="6" name="Text 4"/>
          <p:cNvSpPr/>
          <p:nvPr/>
        </p:nvSpPr>
        <p:spPr>
          <a:xfrm>
            <a:off x="1219200" y="1877020"/>
            <a:ext cx="5860288"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That's all. Skip steps 2 and 3.</a:t>
            </a:r>
            <a:endParaRPr lang="en-US" sz="1400" dirty="0"/>
          </a:p>
        </p:txBody>
      </p:sp>
      <p:sp>
        <p:nvSpPr>
          <p:cNvPr id="7" name="Text 5"/>
          <p:cNvSpPr/>
          <p:nvPr/>
        </p:nvSpPr>
        <p:spPr>
          <a:xfrm>
            <a:off x="762000" y="2350691"/>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8" name="Text 6"/>
          <p:cNvSpPr/>
          <p:nvPr/>
        </p:nvSpPr>
        <p:spPr>
          <a:xfrm>
            <a:off x="1219200" y="2350691"/>
            <a:ext cx="5860288"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Type your email and password</a:t>
            </a:r>
            <a:endParaRPr lang="en-US" sz="1600" dirty="0"/>
          </a:p>
        </p:txBody>
      </p:sp>
      <p:sp>
        <p:nvSpPr>
          <p:cNvPr id="9" name="Text 7"/>
          <p:cNvSpPr/>
          <p:nvPr/>
        </p:nvSpPr>
        <p:spPr>
          <a:xfrm>
            <a:off x="1219200" y="2663081"/>
            <a:ext cx="5860288"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The ones you used to sign up.</a:t>
            </a:r>
            <a:endParaRPr lang="en-US" sz="1400" dirty="0"/>
          </a:p>
        </p:txBody>
      </p:sp>
      <p:sp>
        <p:nvSpPr>
          <p:cNvPr id="10" name="Text 8"/>
          <p:cNvSpPr/>
          <p:nvPr/>
        </p:nvSpPr>
        <p:spPr>
          <a:xfrm>
            <a:off x="762000" y="3136751"/>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3</a:t>
            </a:r>
            <a:endParaRPr lang="en-US" sz="1400" dirty="0"/>
          </a:p>
        </p:txBody>
      </p:sp>
      <p:sp>
        <p:nvSpPr>
          <p:cNvPr id="11" name="Text 9"/>
          <p:cNvSpPr/>
          <p:nvPr/>
        </p:nvSpPr>
        <p:spPr>
          <a:xfrm>
            <a:off x="1219200" y="3136751"/>
            <a:ext cx="5860288"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Sign in</a:t>
            </a:r>
            <a:endParaRPr lang="en-US" sz="1600" dirty="0"/>
          </a:p>
        </p:txBody>
      </p:sp>
      <p:sp>
        <p:nvSpPr>
          <p:cNvPr id="12" name="Text 10"/>
          <p:cNvSpPr/>
          <p:nvPr/>
        </p:nvSpPr>
        <p:spPr>
          <a:xfrm>
            <a:off x="1219200" y="3449141"/>
            <a:ext cx="5860288"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Your dashboard opens. (p. 11)</a:t>
            </a:r>
            <a:endParaRPr lang="en-US" sz="1400" dirty="0"/>
          </a:p>
        </p:txBody>
      </p:sp>
      <p:sp>
        <p:nvSpPr>
          <p:cNvPr id="13" name="Text 11"/>
          <p:cNvSpPr/>
          <p:nvPr/>
        </p:nvSpPr>
        <p:spPr>
          <a:xfrm>
            <a:off x="762000" y="3922812"/>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4</a:t>
            </a:r>
            <a:endParaRPr lang="en-US" sz="1400" dirty="0"/>
          </a:p>
        </p:txBody>
      </p:sp>
      <p:sp>
        <p:nvSpPr>
          <p:cNvPr id="14" name="Text 12"/>
          <p:cNvSpPr/>
          <p:nvPr/>
        </p:nvSpPr>
        <p:spPr>
          <a:xfrm>
            <a:off x="1219200" y="3922812"/>
            <a:ext cx="5860288"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Forgot your password?</a:t>
            </a:r>
            <a:endParaRPr lang="en-US" sz="1600" dirty="0"/>
          </a:p>
        </p:txBody>
      </p:sp>
      <p:sp>
        <p:nvSpPr>
          <p:cNvPr id="15" name="Text 13"/>
          <p:cNvSpPr/>
          <p:nvPr/>
        </p:nvSpPr>
        <p:spPr>
          <a:xfrm>
            <a:off x="1219200" y="4235202"/>
            <a:ext cx="5860288"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Click </a:t>
            </a:r>
            <a:r>
              <a:rPr lang="en-US" sz="1400" b="1" dirty="0">
                <a:solidFill>
                  <a:srgbClr val="4B5A53"/>
                </a:solidFill>
                <a:latin typeface="Source Sans 3" pitchFamily="34" charset="0"/>
                <a:ea typeface="Source Sans 3" pitchFamily="34" charset="-122"/>
                <a:cs typeface="Source Sans 3" pitchFamily="34" charset="-120"/>
              </a:rPr>
              <a:t>Forgot your password?</a:t>
            </a:r>
            <a:r>
              <a:rPr lang="en-US" sz="1400" dirty="0">
                <a:solidFill>
                  <a:srgbClr val="4B5A53"/>
                </a:solidFill>
                <a:latin typeface="Source Sans 3" pitchFamily="34" charset="0"/>
                <a:ea typeface="Source Sans 3" pitchFamily="34" charset="-122"/>
                <a:cs typeface="Source Sans 3" pitchFamily="34" charset="-120"/>
              </a:rPr>
              <a:t> (next page)</a:t>
            </a:r>
            <a:endParaRPr lang="en-US" sz="1400" dirty="0"/>
          </a:p>
        </p:txBody>
      </p:sp>
      <p:sp>
        <p:nvSpPr>
          <p:cNvPr id="16" name="Text 14"/>
          <p:cNvSpPr/>
          <p:nvPr/>
        </p:nvSpPr>
        <p:spPr>
          <a:xfrm>
            <a:off x="762000" y="4708872"/>
            <a:ext cx="6331204" cy="264765"/>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6B776F"/>
                </a:solidFill>
                <a:latin typeface="Source Sans 3" pitchFamily="34" charset="0"/>
                <a:ea typeface="Source Sans 3" pitchFamily="34" charset="-122"/>
                <a:cs typeface="Source Sans 3" pitchFamily="34" charset="-120"/>
              </a:rPr>
              <a:t>No account yet? </a:t>
            </a:r>
            <a:r>
              <a:rPr lang="en-US" sz="1300" b="1" dirty="0">
                <a:solidFill>
                  <a:srgbClr val="6B776F"/>
                </a:solidFill>
                <a:latin typeface="Source Sans 3" pitchFamily="34" charset="0"/>
                <a:ea typeface="Source Sans 3" pitchFamily="34" charset="-122"/>
                <a:cs typeface="Source Sans 3" pitchFamily="34" charset="-120"/>
              </a:rPr>
              <a:t>Create an account</a:t>
            </a:r>
            <a:r>
              <a:rPr lang="en-US" sz="1300" dirty="0">
                <a:solidFill>
                  <a:srgbClr val="6B776F"/>
                </a:solidFill>
                <a:latin typeface="Source Sans 3" pitchFamily="34" charset="0"/>
                <a:ea typeface="Source Sans 3" pitchFamily="34" charset="-122"/>
                <a:cs typeface="Source Sans 3" pitchFamily="34" charset="-120"/>
              </a:rPr>
              <a:t> at the lower right → p. 7</a:t>
            </a:r>
            <a:endParaRPr lang="en-US" sz="1300" dirty="0"/>
          </a:p>
        </p:txBody>
      </p:sp>
      <p:pic>
        <p:nvPicPr>
          <p:cNvPr id="17" name="Image 0" descr="Sign-in page">    </p:cNvPr>
          <p:cNvPicPr>
            <a:picLocks noChangeAspect="1"/>
          </p:cNvPicPr>
          <p:nvPr/>
        </p:nvPicPr>
        <p:blipFill>
          <a:blip r:embed="rId1"/>
          <a:srcRect l="0" r="0" t="-31" b="-31"/>
          <a:stretch/>
        </p:blipFill>
        <p:spPr>
          <a:xfrm>
            <a:off x="7372350" y="615950"/>
            <a:ext cx="4051300" cy="5067300"/>
          </a:xfrm>
          <a:prstGeom prst="roundRect">
            <a:avLst>
              <a:gd name="adj" fmla="val 2351"/>
            </a:avLst>
          </a:prstGeom>
        </p:spPr>
      </p:pic>
      <p:sp>
        <p:nvSpPr>
          <p:cNvPr id="18" name="Shape 15"/>
          <p:cNvSpPr/>
          <p:nvPr/>
        </p:nvSpPr>
        <p:spPr>
          <a:xfrm>
            <a:off x="7369175" y="612775"/>
            <a:ext cx="4057650" cy="5073650"/>
          </a:xfrm>
          <a:prstGeom prst="roundRect">
            <a:avLst>
              <a:gd name="adj" fmla="val 2426"/>
            </a:avLst>
          </a:prstGeom>
          <a:noFill/>
          <a:ln w="6350">
            <a:solidFill>
              <a:srgbClr val="D6D0C2"/>
            </a:solidFill>
            <a:prstDash val="solid"/>
          </a:ln>
        </p:spPr>
      </p:sp>
      <p:sp>
        <p:nvSpPr>
          <p:cNvPr id="19" name="Shape 16"/>
          <p:cNvSpPr/>
          <p:nvPr/>
        </p:nvSpPr>
        <p:spPr>
          <a:xfrm>
            <a:off x="8016875" y="2390775"/>
            <a:ext cx="2762250" cy="361950"/>
          </a:xfrm>
          <a:prstGeom prst="roundRect">
            <a:avLst>
              <a:gd name="adj" fmla="val 16667"/>
            </a:avLst>
          </a:prstGeom>
          <a:noFill/>
          <a:ln w="31750">
            <a:solidFill>
              <a:srgbClr val="B9561A"/>
            </a:solidFill>
            <a:prstDash val="solid"/>
          </a:ln>
        </p:spPr>
      </p:sp>
      <p:sp>
        <p:nvSpPr>
          <p:cNvPr id="20" name="Text 17"/>
          <p:cNvSpPr/>
          <p:nvPr/>
        </p:nvSpPr>
        <p:spPr>
          <a:xfrm>
            <a:off x="7594600" y="240030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21" name="Shape 18"/>
          <p:cNvSpPr/>
          <p:nvPr/>
        </p:nvSpPr>
        <p:spPr>
          <a:xfrm>
            <a:off x="8016875" y="3063875"/>
            <a:ext cx="2762250" cy="1149350"/>
          </a:xfrm>
          <a:prstGeom prst="roundRect">
            <a:avLst>
              <a:gd name="adj" fmla="val 5249"/>
            </a:avLst>
          </a:prstGeom>
          <a:noFill/>
          <a:ln w="31750">
            <a:solidFill>
              <a:srgbClr val="B9561A"/>
            </a:solidFill>
            <a:prstDash val="solid"/>
          </a:ln>
        </p:spPr>
      </p:sp>
      <p:sp>
        <p:nvSpPr>
          <p:cNvPr id="22" name="Text 19"/>
          <p:cNvSpPr/>
          <p:nvPr/>
        </p:nvSpPr>
        <p:spPr>
          <a:xfrm>
            <a:off x="7594600" y="306070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23" name="Shape 20"/>
          <p:cNvSpPr/>
          <p:nvPr/>
        </p:nvSpPr>
        <p:spPr>
          <a:xfrm>
            <a:off x="8016875" y="4308475"/>
            <a:ext cx="2762250" cy="336550"/>
          </a:xfrm>
          <a:prstGeom prst="roundRect">
            <a:avLst>
              <a:gd name="adj" fmla="val 17925"/>
            </a:avLst>
          </a:prstGeom>
          <a:noFill/>
          <a:ln w="31750">
            <a:solidFill>
              <a:srgbClr val="B9561A"/>
            </a:solidFill>
            <a:prstDash val="solid"/>
          </a:ln>
        </p:spPr>
      </p:sp>
      <p:sp>
        <p:nvSpPr>
          <p:cNvPr id="24" name="Text 21"/>
          <p:cNvSpPr/>
          <p:nvPr/>
        </p:nvSpPr>
        <p:spPr>
          <a:xfrm>
            <a:off x="7594600" y="431165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3</a:t>
            </a:r>
            <a:endParaRPr lang="en-US" sz="1400" dirty="0"/>
          </a:p>
        </p:txBody>
      </p:sp>
      <p:sp>
        <p:nvSpPr>
          <p:cNvPr id="25" name="Shape 22"/>
          <p:cNvSpPr/>
          <p:nvPr/>
        </p:nvSpPr>
        <p:spPr>
          <a:xfrm>
            <a:off x="8016875" y="4702175"/>
            <a:ext cx="857250" cy="222250"/>
          </a:xfrm>
          <a:prstGeom prst="roundRect">
            <a:avLst>
              <a:gd name="adj" fmla="val 27143"/>
            </a:avLst>
          </a:prstGeom>
          <a:noFill/>
          <a:ln w="31750">
            <a:solidFill>
              <a:srgbClr val="B9561A"/>
            </a:solidFill>
            <a:prstDash val="solid"/>
          </a:ln>
        </p:spPr>
      </p:sp>
      <p:sp>
        <p:nvSpPr>
          <p:cNvPr id="26" name="Text 23"/>
          <p:cNvSpPr/>
          <p:nvPr/>
        </p:nvSpPr>
        <p:spPr>
          <a:xfrm>
            <a:off x="7594600" y="464820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4</a:t>
            </a:r>
            <a:endParaRPr lang="en-US" sz="1400" dirty="0"/>
          </a:p>
        </p:txBody>
      </p:sp>
      <p:sp>
        <p:nvSpPr>
          <p:cNvPr id="27" name="Text 24"/>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Part 1 Getting started · p. 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762000" y="609600"/>
            <a:ext cx="6331204"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PART 1 · GETTING STARTED</a:t>
            </a:r>
            <a:endParaRPr lang="en-US" sz="1300" dirty="0"/>
          </a:p>
        </p:txBody>
      </p:sp>
      <p:sp>
        <p:nvSpPr>
          <p:cNvPr id="3" name="Text 1"/>
          <p:cNvSpPr/>
          <p:nvPr>
            <p:ph type="title"/>
          </p:nvPr>
        </p:nvSpPr>
        <p:spPr>
          <a:xfrm>
            <a:off x="762000" y="891530"/>
            <a:ext cx="6331204" cy="4826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If you forget your password</a:t>
            </a:r>
            <a:endParaRPr lang="en-US" sz="3000" dirty="0"/>
          </a:p>
        </p:txBody>
      </p:sp>
      <p:sp>
        <p:nvSpPr>
          <p:cNvPr id="4" name="Text 2"/>
          <p:cNvSpPr/>
          <p:nvPr/>
        </p:nvSpPr>
        <p:spPr>
          <a:xfrm>
            <a:off x="762000" y="15646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5" name="Text 3"/>
          <p:cNvSpPr/>
          <p:nvPr/>
        </p:nvSpPr>
        <p:spPr>
          <a:xfrm>
            <a:off x="1219200" y="1564630"/>
            <a:ext cx="5860288"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Type the email you signed up with</a:t>
            </a:r>
            <a:endParaRPr lang="en-US" sz="1600" dirty="0"/>
          </a:p>
        </p:txBody>
      </p:sp>
      <p:sp>
        <p:nvSpPr>
          <p:cNvPr id="6" name="Text 4"/>
          <p:cNvSpPr/>
          <p:nvPr/>
        </p:nvSpPr>
        <p:spPr>
          <a:xfrm>
            <a:off x="1219200" y="1877020"/>
            <a:ext cx="5860288" cy="283170"/>
          </a:xfrm>
          <a:prstGeom prst="rect">
            <a:avLst/>
          </a:prstGeom>
          <a:noFill/>
          <a:ln/>
        </p:spPr>
        <p:txBody>
          <a:bodyPr wrap="square" lIns="0" tIns="0" rIns="0" bIns="0" rtlCol="0" anchor="t">
            <a:normAutofit/>
          </a:bodyPr>
          <a:lstStyle/>
          <a:p>
            <a:pPr algn="l" indent="0" marL="0">
              <a:lnSpc>
                <a:spcPts val="2030"/>
              </a:lnSpc>
              <a:buNone/>
            </a:pPr>
            <a:r>
              <a:rPr lang="en-US" sz="1400" b="1" dirty="0">
                <a:solidFill>
                  <a:srgbClr val="4B5A53"/>
                </a:solidFill>
                <a:latin typeface="Source Sans 3" pitchFamily="34" charset="0"/>
                <a:ea typeface="Source Sans 3" pitchFamily="34" charset="-122"/>
                <a:cs typeface="Source Sans 3" pitchFamily="34" charset="-120"/>
              </a:rPr>
              <a:t>Forgot your password?</a:t>
            </a:r>
            <a:r>
              <a:rPr lang="en-US" sz="1400" dirty="0">
                <a:solidFill>
                  <a:srgbClr val="4B5A53"/>
                </a:solidFill>
                <a:latin typeface="Source Sans 3" pitchFamily="34" charset="0"/>
                <a:ea typeface="Source Sans 3" pitchFamily="34" charset="-122"/>
                <a:cs typeface="Source Sans 3" pitchFamily="34" charset="-120"/>
              </a:rPr>
              <a:t> on the sign-in page brings you here.</a:t>
            </a:r>
            <a:endParaRPr lang="en-US" sz="1400" dirty="0"/>
          </a:p>
        </p:txBody>
      </p:sp>
      <p:sp>
        <p:nvSpPr>
          <p:cNvPr id="7" name="Text 5"/>
          <p:cNvSpPr/>
          <p:nvPr/>
        </p:nvSpPr>
        <p:spPr>
          <a:xfrm>
            <a:off x="762000" y="2350691"/>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8" name="Text 6"/>
          <p:cNvSpPr/>
          <p:nvPr/>
        </p:nvSpPr>
        <p:spPr>
          <a:xfrm>
            <a:off x="1219200" y="2350691"/>
            <a:ext cx="5860288"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Send reset link</a:t>
            </a:r>
            <a:endParaRPr lang="en-US" sz="1600" dirty="0"/>
          </a:p>
        </p:txBody>
      </p:sp>
      <p:sp>
        <p:nvSpPr>
          <p:cNvPr id="9" name="Text 7"/>
          <p:cNvSpPr/>
          <p:nvPr/>
        </p:nvSpPr>
        <p:spPr>
          <a:xfrm>
            <a:off x="1219200" y="2663081"/>
            <a:ext cx="5860288"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A password reset email arrives in your inbox.</a:t>
            </a:r>
            <a:endParaRPr lang="en-US" sz="1400" dirty="0"/>
          </a:p>
        </p:txBody>
      </p:sp>
      <p:sp>
        <p:nvSpPr>
          <p:cNvPr id="10" name="Text 8"/>
          <p:cNvSpPr/>
          <p:nvPr/>
        </p:nvSpPr>
        <p:spPr>
          <a:xfrm>
            <a:off x="762000" y="3136751"/>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2E6B50"/>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3</a:t>
            </a:r>
            <a:endParaRPr lang="en-US" sz="1400" dirty="0"/>
          </a:p>
        </p:txBody>
      </p:sp>
      <p:sp>
        <p:nvSpPr>
          <p:cNvPr id="11" name="Text 9"/>
          <p:cNvSpPr/>
          <p:nvPr/>
        </p:nvSpPr>
        <p:spPr>
          <a:xfrm>
            <a:off x="1219200" y="3136751"/>
            <a:ext cx="5860288"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Click the link in the email</a:t>
            </a:r>
            <a:endParaRPr lang="en-US" sz="1600" dirty="0"/>
          </a:p>
        </p:txBody>
      </p:sp>
      <p:sp>
        <p:nvSpPr>
          <p:cNvPr id="12" name="Text 10"/>
          <p:cNvSpPr/>
          <p:nvPr/>
        </p:nvSpPr>
        <p:spPr>
          <a:xfrm>
            <a:off x="1219200" y="3449141"/>
            <a:ext cx="5860288"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Type a </a:t>
            </a:r>
            <a:r>
              <a:rPr lang="en-US" sz="1400" b="1" dirty="0">
                <a:solidFill>
                  <a:srgbClr val="4B5A53"/>
                </a:solidFill>
                <a:latin typeface="Source Sans 3" pitchFamily="34" charset="0"/>
                <a:ea typeface="Source Sans 3" pitchFamily="34" charset="-122"/>
                <a:cs typeface="Source Sans 3" pitchFamily="34" charset="-120"/>
              </a:rPr>
              <a:t>New password</a:t>
            </a:r>
            <a:r>
              <a:rPr lang="en-US" sz="1400" dirty="0">
                <a:solidFill>
                  <a:srgbClr val="4B5A53"/>
                </a:solidFill>
                <a:latin typeface="Source Sans 3" pitchFamily="34" charset="0"/>
                <a:ea typeface="Source Sans 3" pitchFamily="34" charset="-122"/>
                <a:cs typeface="Source Sans 3" pitchFamily="34" charset="-120"/>
              </a:rPr>
              <a:t> twice and click </a:t>
            </a:r>
            <a:r>
              <a:rPr lang="en-US" sz="1400" b="1" dirty="0">
                <a:solidFill>
                  <a:srgbClr val="4B5A53"/>
                </a:solidFill>
                <a:latin typeface="Source Sans 3" pitchFamily="34" charset="0"/>
                <a:ea typeface="Source Sans 3" pitchFamily="34" charset="-122"/>
                <a:cs typeface="Source Sans 3" pitchFamily="34" charset="-120"/>
              </a:rPr>
              <a:t>Change password</a:t>
            </a:r>
            <a:r>
              <a:rPr lang="en-US" sz="1400" dirty="0">
                <a:solidFill>
                  <a:srgbClr val="4B5A53"/>
                </a:solidFill>
                <a:latin typeface="Source Sans 3" pitchFamily="34" charset="0"/>
                <a:ea typeface="Source Sans 3" pitchFamily="34" charset="-122"/>
                <a:cs typeface="Source Sans 3" pitchFamily="34" charset="-120"/>
              </a:rPr>
              <a:t>.</a:t>
            </a:r>
            <a:endParaRPr lang="en-US" sz="1400" dirty="0"/>
          </a:p>
        </p:txBody>
      </p:sp>
      <p:sp>
        <p:nvSpPr>
          <p:cNvPr id="13" name="Text 11"/>
          <p:cNvSpPr/>
          <p:nvPr/>
        </p:nvSpPr>
        <p:spPr>
          <a:xfrm>
            <a:off x="762000" y="3922812"/>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2E6B50"/>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4</a:t>
            </a:r>
            <a:endParaRPr lang="en-US" sz="1400" dirty="0"/>
          </a:p>
        </p:txBody>
      </p:sp>
      <p:sp>
        <p:nvSpPr>
          <p:cNvPr id="14" name="Text 12"/>
          <p:cNvSpPr/>
          <p:nvPr/>
        </p:nvSpPr>
        <p:spPr>
          <a:xfrm>
            <a:off x="1219200" y="3922812"/>
            <a:ext cx="5860288"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Sign in with the new password</a:t>
            </a:r>
            <a:endParaRPr lang="en-US" sz="1600" dirty="0"/>
          </a:p>
        </p:txBody>
      </p:sp>
      <p:sp>
        <p:nvSpPr>
          <p:cNvPr id="15" name="Text 13"/>
          <p:cNvSpPr/>
          <p:nvPr/>
        </p:nvSpPr>
        <p:spPr>
          <a:xfrm>
            <a:off x="1219200" y="4235202"/>
            <a:ext cx="5860288"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You're taken back to the sign-in page.</a:t>
            </a:r>
            <a:endParaRPr lang="en-US" sz="1400" dirty="0"/>
          </a:p>
        </p:txBody>
      </p:sp>
      <p:sp>
        <p:nvSpPr>
          <p:cNvPr id="16" name="Shape 14"/>
          <p:cNvSpPr/>
          <p:nvPr/>
        </p:nvSpPr>
        <p:spPr>
          <a:xfrm>
            <a:off x="762000" y="4708872"/>
            <a:ext cx="6146800" cy="783530"/>
          </a:xfrm>
          <a:prstGeom prst="roundRect">
            <a:avLst>
              <a:gd name="adj" fmla="val 12967"/>
            </a:avLst>
          </a:prstGeom>
          <a:solidFill>
            <a:srgbClr val="FBEBDD"/>
          </a:solidFill>
          <a:ln/>
        </p:spPr>
      </p:sp>
      <p:pic>
        <p:nvPicPr>
          <p:cNvPr id="17" name="Image 0" descr="Warning">    </p:cNvPr>
          <p:cNvPicPr>
            <a:picLocks noChangeAspect="1"/>
          </p:cNvPicPr>
          <p:nvPr/>
        </p:nvPicPr>
        <p:blipFill>
          <a:blip r:embed="rId1"/>
          <a:srcRect l="0" r="0" t="0" b="0"/>
          <a:stretch/>
        </p:blipFill>
        <p:spPr>
          <a:xfrm>
            <a:off x="939800" y="4861272"/>
            <a:ext cx="254000" cy="254000"/>
          </a:xfrm>
          <a:prstGeom prst="rect">
            <a:avLst/>
          </a:prstGeom>
        </p:spPr>
      </p:pic>
      <p:sp>
        <p:nvSpPr>
          <p:cNvPr id="18" name="Text 15"/>
          <p:cNvSpPr/>
          <p:nvPr/>
        </p:nvSpPr>
        <p:spPr>
          <a:xfrm>
            <a:off x="1295400" y="4861272"/>
            <a:ext cx="5598668" cy="504130"/>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5A3416"/>
                </a:solidFill>
                <a:latin typeface="Source Sans 3" pitchFamily="34" charset="0"/>
                <a:ea typeface="Source Sans 3" pitchFamily="34" charset="-122"/>
                <a:cs typeface="Source Sans 3" pitchFamily="34" charset="-120"/>
              </a:rPr>
              <a:t>Open the email on </a:t>
            </a:r>
            <a:r>
              <a:rPr lang="en-US" sz="1300" b="1" dirty="0">
                <a:solidFill>
                  <a:srgbClr val="5A3416"/>
                </a:solidFill>
                <a:latin typeface="Source Sans 3" pitchFamily="34" charset="0"/>
                <a:ea typeface="Source Sans 3" pitchFamily="34" charset="-122"/>
                <a:cs typeface="Source Sans 3" pitchFamily="34" charset="-120"/>
              </a:rPr>
              <a:t>the same device</a:t>
            </a:r>
            <a:r>
              <a:rPr lang="en-US" sz="1300" dirty="0">
                <a:solidFill>
                  <a:srgbClr val="5A3416"/>
                </a:solidFill>
                <a:latin typeface="Source Sans 3" pitchFamily="34" charset="0"/>
                <a:ea typeface="Source Sans 3" pitchFamily="34" charset="-122"/>
                <a:cs typeface="Source Sans 3" pitchFamily="34" charset="-120"/>
              </a:rPr>
              <a:t> you asked from. If there are several, only </a:t>
            </a:r>
            <a:r>
              <a:rPr lang="en-US" sz="1300" b="1" dirty="0">
                <a:solidFill>
                  <a:srgbClr val="5A3416"/>
                </a:solidFill>
                <a:latin typeface="Source Sans 3" pitchFamily="34" charset="0"/>
                <a:ea typeface="Source Sans 3" pitchFamily="34" charset="-122"/>
                <a:cs typeface="Source Sans 3" pitchFamily="34" charset="-120"/>
              </a:rPr>
              <a:t>the newest</a:t>
            </a:r>
            <a:r>
              <a:rPr lang="en-US" sz="1300" dirty="0">
                <a:solidFill>
                  <a:srgbClr val="5A3416"/>
                </a:solidFill>
                <a:latin typeface="Source Sans 3" pitchFamily="34" charset="0"/>
                <a:ea typeface="Source Sans 3" pitchFamily="34" charset="-122"/>
                <a:cs typeface="Source Sans 3" pitchFamily="34" charset="-120"/>
              </a:rPr>
              <a:t> works. You can ask again after 60 seconds.</a:t>
            </a:r>
            <a:endParaRPr lang="en-US" sz="1300" dirty="0"/>
          </a:p>
        </p:txBody>
      </p:sp>
      <p:pic>
        <p:nvPicPr>
          <p:cNvPr id="19" name="Image 1" descr="Forgot your password page">    </p:cNvPr>
          <p:cNvPicPr>
            <a:picLocks noChangeAspect="1"/>
          </p:cNvPicPr>
          <p:nvPr/>
        </p:nvPicPr>
        <p:blipFill>
          <a:blip r:embed="rId2"/>
          <a:srcRect l="0" r="0" t="-31" b="-31"/>
          <a:stretch/>
        </p:blipFill>
        <p:spPr>
          <a:xfrm>
            <a:off x="7372350" y="615950"/>
            <a:ext cx="4051300" cy="5067300"/>
          </a:xfrm>
          <a:prstGeom prst="roundRect">
            <a:avLst>
              <a:gd name="adj" fmla="val 2351"/>
            </a:avLst>
          </a:prstGeom>
        </p:spPr>
      </p:pic>
      <p:sp>
        <p:nvSpPr>
          <p:cNvPr id="20" name="Shape 16"/>
          <p:cNvSpPr/>
          <p:nvPr/>
        </p:nvSpPr>
        <p:spPr>
          <a:xfrm>
            <a:off x="7369175" y="612775"/>
            <a:ext cx="4057650" cy="5073650"/>
          </a:xfrm>
          <a:prstGeom prst="roundRect">
            <a:avLst>
              <a:gd name="adj" fmla="val 2426"/>
            </a:avLst>
          </a:prstGeom>
          <a:noFill/>
          <a:ln w="6350">
            <a:solidFill>
              <a:srgbClr val="D6D0C2"/>
            </a:solidFill>
            <a:prstDash val="solid"/>
          </a:ln>
        </p:spPr>
      </p:sp>
      <p:sp>
        <p:nvSpPr>
          <p:cNvPr id="21" name="Shape 17"/>
          <p:cNvSpPr/>
          <p:nvPr/>
        </p:nvSpPr>
        <p:spPr>
          <a:xfrm>
            <a:off x="8016875" y="3635375"/>
            <a:ext cx="2762250" cy="552450"/>
          </a:xfrm>
          <a:prstGeom prst="roundRect">
            <a:avLst>
              <a:gd name="adj" fmla="val 10920"/>
            </a:avLst>
          </a:prstGeom>
          <a:noFill/>
          <a:ln w="31750">
            <a:solidFill>
              <a:srgbClr val="B9561A"/>
            </a:solidFill>
            <a:prstDash val="solid"/>
          </a:ln>
        </p:spPr>
      </p:sp>
      <p:sp>
        <p:nvSpPr>
          <p:cNvPr id="22" name="Text 18"/>
          <p:cNvSpPr/>
          <p:nvPr/>
        </p:nvSpPr>
        <p:spPr>
          <a:xfrm>
            <a:off x="7594600" y="373380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23" name="Shape 19"/>
          <p:cNvSpPr/>
          <p:nvPr/>
        </p:nvSpPr>
        <p:spPr>
          <a:xfrm>
            <a:off x="8016875" y="4276725"/>
            <a:ext cx="2762250" cy="323850"/>
          </a:xfrm>
          <a:prstGeom prst="roundRect">
            <a:avLst>
              <a:gd name="adj" fmla="val 18627"/>
            </a:avLst>
          </a:prstGeom>
          <a:noFill/>
          <a:ln w="31750">
            <a:solidFill>
              <a:srgbClr val="B9561A"/>
            </a:solidFill>
            <a:prstDash val="solid"/>
          </a:ln>
        </p:spPr>
      </p:sp>
      <p:sp>
        <p:nvSpPr>
          <p:cNvPr id="24" name="Text 20"/>
          <p:cNvSpPr/>
          <p:nvPr/>
        </p:nvSpPr>
        <p:spPr>
          <a:xfrm>
            <a:off x="7594600" y="427355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25" name="Text 21"/>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Part 1 Getting started · p. 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F4A3A"/>
        </a:solidFill>
      </p:bgPr>
    </p:bg>
    <p:spTree>
      <p:nvGrpSpPr>
        <p:cNvPr id="1" name=""/>
        <p:cNvGrpSpPr/>
        <p:nvPr/>
      </p:nvGrpSpPr>
      <p:grpSpPr>
        <a:xfrm>
          <a:off x="0" y="0"/>
          <a:ext cx="0" cy="0"/>
          <a:chOff x="0" y="0"/>
          <a:chExt cx="0" cy="0"/>
        </a:xfrm>
      </p:grpSpPr>
      <p:sp>
        <p:nvSpPr>
          <p:cNvPr id="2" name="Text 0"/>
          <p:cNvSpPr/>
          <p:nvPr/>
        </p:nvSpPr>
        <p:spPr>
          <a:xfrm>
            <a:off x="762000" y="2357140"/>
            <a:ext cx="10988040" cy="309860"/>
          </a:xfrm>
          <a:prstGeom prst="rect">
            <a:avLst/>
          </a:prstGeom>
          <a:noFill/>
          <a:ln/>
        </p:spPr>
        <p:txBody>
          <a:bodyPr wrap="square" lIns="0" tIns="0" rIns="0" bIns="0" rtlCol="0" anchor="t">
            <a:normAutofit/>
          </a:bodyPr>
          <a:lstStyle/>
          <a:p>
            <a:pPr algn="l" indent="0" marL="0">
              <a:lnSpc>
                <a:spcPts val="2240"/>
              </a:lnSpc>
              <a:buNone/>
            </a:pPr>
            <a:r>
              <a:rPr lang="en-US" sz="1600" b="1" spc="150" kern="0" dirty="0">
                <a:solidFill>
                  <a:srgbClr val="E9C98B"/>
                </a:solidFill>
                <a:latin typeface="Source Sans 3" pitchFamily="34" charset="0"/>
                <a:ea typeface="Source Sans 3" pitchFamily="34" charset="-122"/>
                <a:cs typeface="Source Sans 3" pitchFamily="34" charset="-120"/>
              </a:rPr>
              <a:t>PART 2</a:t>
            </a:r>
            <a:endParaRPr lang="en-US" sz="1600" dirty="0"/>
          </a:p>
        </p:txBody>
      </p:sp>
      <p:sp>
        <p:nvSpPr>
          <p:cNvPr id="3" name="Text 1"/>
          <p:cNvSpPr/>
          <p:nvPr>
            <p:ph type="title"/>
          </p:nvPr>
        </p:nvSpPr>
        <p:spPr>
          <a:xfrm>
            <a:off x="762000" y="2895600"/>
            <a:ext cx="10988040" cy="756890"/>
          </a:xfrm>
          <a:prstGeom prst="rect">
            <a:avLst/>
          </a:prstGeom>
          <a:noFill/>
          <a:ln/>
        </p:spPr>
        <p:txBody>
          <a:bodyPr wrap="square" lIns="0" tIns="0" rIns="0" bIns="0" rtlCol="0" anchor="t">
            <a:normAutofit/>
          </a:bodyPr>
          <a:lstStyle/>
          <a:p>
            <a:pPr algn="l" indent="0" marL="0">
              <a:lnSpc>
                <a:spcPts val="5760"/>
              </a:lnSpc>
              <a:buNone/>
            </a:pPr>
            <a:r>
              <a:rPr lang="en-US" sz="4800" b="1" i="0" dirty="0">
                <a:solidFill>
                  <a:srgbClr val="F7F4EC"/>
                </a:solidFill>
                <a:latin typeface="Source Serif 4" pitchFamily="18" charset="0"/>
                <a:ea typeface="Source Serif 4" pitchFamily="18" charset="-122"/>
                <a:cs typeface="Source Serif 4" pitchFamily="18" charset="-120"/>
              </a:rPr>
              <a:t>Finding your way</a:t>
            </a:r>
            <a:endParaRPr lang="en-US" sz="4800" dirty="0"/>
          </a:p>
        </p:txBody>
      </p:sp>
      <p:sp>
        <p:nvSpPr>
          <p:cNvPr id="4" name="Text 2"/>
          <p:cNvSpPr/>
          <p:nvPr/>
        </p:nvSpPr>
        <p:spPr>
          <a:xfrm>
            <a:off x="762000" y="3881090"/>
            <a:ext cx="10988040" cy="391120"/>
          </a:xfrm>
          <a:prstGeom prst="rect">
            <a:avLst/>
          </a:prstGeom>
          <a:noFill/>
          <a:ln/>
        </p:spPr>
        <p:txBody>
          <a:bodyPr wrap="square" lIns="0" tIns="0" rIns="0" bIns="0" rtlCol="0" anchor="t">
            <a:normAutofit/>
          </a:bodyPr>
          <a:lstStyle/>
          <a:p>
            <a:pPr algn="l" indent="0" marL="0">
              <a:lnSpc>
                <a:spcPts val="2880"/>
              </a:lnSpc>
              <a:buNone/>
            </a:pPr>
            <a:r>
              <a:rPr lang="en-US" sz="1800" dirty="0">
                <a:solidFill>
                  <a:srgbClr val="CFE0D6"/>
                </a:solidFill>
                <a:latin typeface="Source Sans 3" pitchFamily="34" charset="0"/>
                <a:ea typeface="Source Sans 3" pitchFamily="34" charset="-122"/>
                <a:cs typeface="Source Sans 3" pitchFamily="34" charset="-120"/>
              </a:rPr>
              <a:t>Dashboard · Left menu · Your name at the top right · On a phone</a:t>
            </a:r>
            <a:endParaRPr lang="en-US" sz="1800" dirty="0"/>
          </a:p>
        </p:txBody>
      </p:sp>
      <p:sp>
        <p:nvSpPr>
          <p:cNvPr id="5" name="Text 3"/>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C4B6"/>
                </a:solidFill>
                <a:latin typeface="Source Sans 3" pitchFamily="34" charset="0"/>
                <a:ea typeface="Source Sans 3" pitchFamily="34" charset="-122"/>
                <a:cs typeface="Source Sans 3" pitchFamily="34" charset="-120"/>
              </a:rPr>
              <a:t>Online Campus Student Guide · p. 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762000" y="609600"/>
            <a:ext cx="10988040"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PART 2 · FINDING YOUR WAY</a:t>
            </a:r>
            <a:endParaRPr lang="en-US" sz="1300" dirty="0"/>
          </a:p>
        </p:txBody>
      </p:sp>
      <p:sp>
        <p:nvSpPr>
          <p:cNvPr id="3" name="Text 1"/>
          <p:cNvSpPr/>
          <p:nvPr>
            <p:ph type="title"/>
          </p:nvPr>
        </p:nvSpPr>
        <p:spPr>
          <a:xfrm>
            <a:off x="762000" y="891530"/>
            <a:ext cx="10988040" cy="4826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The dashboard: your first screen after signing in</a:t>
            </a:r>
            <a:endParaRPr lang="en-US" sz="3000" dirty="0"/>
          </a:p>
        </p:txBody>
      </p:sp>
      <p:sp>
        <p:nvSpPr>
          <p:cNvPr id="4" name="Text 2"/>
          <p:cNvSpPr/>
          <p:nvPr/>
        </p:nvSpPr>
        <p:spPr>
          <a:xfrm>
            <a:off x="762000" y="15773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5" name="Text 3"/>
          <p:cNvSpPr/>
          <p:nvPr/>
        </p:nvSpPr>
        <p:spPr>
          <a:xfrm>
            <a:off x="1219200" y="1577330"/>
            <a:ext cx="3610356" cy="282575"/>
          </a:xfrm>
          <a:prstGeom prst="rect">
            <a:avLst/>
          </a:prstGeom>
          <a:noFill/>
          <a:ln/>
        </p:spPr>
        <p:txBody>
          <a:bodyPr wrap="square" lIns="0" tIns="0" rIns="0" bIns="0" rtlCol="0" anchor="t">
            <a:normAutofit/>
          </a:bodyPr>
          <a:lstStyle/>
          <a:p>
            <a:pPr algn="l" indent="0" marL="0">
              <a:lnSpc>
                <a:spcPts val="2025"/>
              </a:lnSpc>
              <a:buNone/>
            </a:pPr>
            <a:r>
              <a:rPr lang="en-US" sz="1500" b="1" dirty="0">
                <a:solidFill>
                  <a:srgbClr val="1E2A25"/>
                </a:solidFill>
                <a:latin typeface="Source Sans 3" pitchFamily="34" charset="0"/>
                <a:ea typeface="Source Sans 3" pitchFamily="34" charset="-122"/>
                <a:cs typeface="Source Sans 3" pitchFamily="34" charset="-120"/>
              </a:rPr>
              <a:t>Left menu</a:t>
            </a:r>
            <a:endParaRPr lang="en-US" sz="1500" dirty="0"/>
          </a:p>
        </p:txBody>
      </p:sp>
      <p:sp>
        <p:nvSpPr>
          <p:cNvPr id="6" name="Text 4"/>
          <p:cNvSpPr/>
          <p:nvPr/>
        </p:nvSpPr>
        <p:spPr>
          <a:xfrm>
            <a:off x="1219200" y="1859905"/>
            <a:ext cx="3610356"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B5A53"/>
                </a:solidFill>
                <a:latin typeface="Source Sans 3" pitchFamily="34" charset="0"/>
                <a:ea typeface="Source Sans 3" pitchFamily="34" charset="-122"/>
                <a:cs typeface="Source Sans 3" pitchFamily="34" charset="-120"/>
              </a:rPr>
              <a:t>The way to everything (next page)</a:t>
            </a:r>
            <a:endParaRPr lang="en-US" sz="1300" dirty="0"/>
          </a:p>
        </p:txBody>
      </p:sp>
      <p:sp>
        <p:nvSpPr>
          <p:cNvPr id="7" name="Text 5"/>
          <p:cNvSpPr/>
          <p:nvPr/>
        </p:nvSpPr>
        <p:spPr>
          <a:xfrm>
            <a:off x="762000" y="2230735"/>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8" name="Text 6"/>
          <p:cNvSpPr/>
          <p:nvPr/>
        </p:nvSpPr>
        <p:spPr>
          <a:xfrm>
            <a:off x="1219200" y="2230735"/>
            <a:ext cx="3610356" cy="282575"/>
          </a:xfrm>
          <a:prstGeom prst="rect">
            <a:avLst/>
          </a:prstGeom>
          <a:noFill/>
          <a:ln/>
        </p:spPr>
        <p:txBody>
          <a:bodyPr wrap="square" lIns="0" tIns="0" rIns="0" bIns="0" rtlCol="0" anchor="t">
            <a:normAutofit/>
          </a:bodyPr>
          <a:lstStyle/>
          <a:p>
            <a:pPr algn="l" indent="0" marL="0">
              <a:lnSpc>
                <a:spcPts val="2025"/>
              </a:lnSpc>
              <a:buNone/>
            </a:pPr>
            <a:r>
              <a:rPr lang="en-US" sz="1500" b="1" dirty="0">
                <a:solidFill>
                  <a:srgbClr val="1E2A25"/>
                </a:solidFill>
                <a:latin typeface="Source Sans 3" pitchFamily="34" charset="0"/>
                <a:ea typeface="Source Sans 3" pitchFamily="34" charset="-122"/>
                <a:cs typeface="Source Sans 3" pitchFamily="34" charset="-120"/>
              </a:rPr>
              <a:t>Continue learning</a:t>
            </a:r>
            <a:r>
              <a:rPr lang="en-US" sz="1500" b="1" dirty="0">
                <a:solidFill>
                  <a:srgbClr val="1E2A25"/>
                </a:solidFill>
                <a:latin typeface="Source Sans 3" pitchFamily="34" charset="0"/>
                <a:ea typeface="Source Sans 3" pitchFamily="34" charset="-122"/>
                <a:cs typeface="Source Sans 3" pitchFamily="34" charset="-120"/>
              </a:rPr>
              <a:t> ★</a:t>
            </a:r>
            <a:endParaRPr lang="en-US" sz="1500" dirty="0"/>
          </a:p>
        </p:txBody>
      </p:sp>
      <p:sp>
        <p:nvSpPr>
          <p:cNvPr id="9" name="Text 7"/>
          <p:cNvSpPr/>
          <p:nvPr/>
        </p:nvSpPr>
        <p:spPr>
          <a:xfrm>
            <a:off x="1219200" y="2513310"/>
            <a:ext cx="3610356"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B5A53"/>
                </a:solidFill>
                <a:latin typeface="Source Sans 3" pitchFamily="34" charset="0"/>
                <a:ea typeface="Source Sans 3" pitchFamily="34" charset="-122"/>
                <a:cs typeface="Source Sans 3" pitchFamily="34" charset="-120"/>
              </a:rPr>
              <a:t>Picks up right where you stopped</a:t>
            </a:r>
            <a:endParaRPr lang="en-US" sz="1300" dirty="0"/>
          </a:p>
        </p:txBody>
      </p:sp>
      <p:sp>
        <p:nvSpPr>
          <p:cNvPr id="10" name="Text 8"/>
          <p:cNvSpPr/>
          <p:nvPr/>
        </p:nvSpPr>
        <p:spPr>
          <a:xfrm>
            <a:off x="762000" y="288414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3</a:t>
            </a:r>
            <a:endParaRPr lang="en-US" sz="1400" dirty="0"/>
          </a:p>
        </p:txBody>
      </p:sp>
      <p:sp>
        <p:nvSpPr>
          <p:cNvPr id="11" name="Text 9"/>
          <p:cNvSpPr/>
          <p:nvPr/>
        </p:nvSpPr>
        <p:spPr>
          <a:xfrm>
            <a:off x="1219200" y="2884140"/>
            <a:ext cx="3610356" cy="282575"/>
          </a:xfrm>
          <a:prstGeom prst="rect">
            <a:avLst/>
          </a:prstGeom>
          <a:noFill/>
          <a:ln/>
        </p:spPr>
        <p:txBody>
          <a:bodyPr wrap="square" lIns="0" tIns="0" rIns="0" bIns="0" rtlCol="0" anchor="t">
            <a:normAutofit/>
          </a:bodyPr>
          <a:lstStyle/>
          <a:p>
            <a:pPr algn="l" indent="0" marL="0">
              <a:lnSpc>
                <a:spcPts val="2025"/>
              </a:lnSpc>
              <a:buNone/>
            </a:pPr>
            <a:r>
              <a:rPr lang="en-US" sz="1500" b="1" dirty="0">
                <a:solidFill>
                  <a:srgbClr val="1E2A25"/>
                </a:solidFill>
                <a:latin typeface="Source Sans 3" pitchFamily="34" charset="0"/>
                <a:ea typeface="Source Sans 3" pitchFamily="34" charset="-122"/>
                <a:cs typeface="Source Sans 3" pitchFamily="34" charset="-120"/>
              </a:rPr>
              <a:t>What to do next</a:t>
            </a:r>
            <a:endParaRPr lang="en-US" sz="1500" dirty="0"/>
          </a:p>
        </p:txBody>
      </p:sp>
      <p:sp>
        <p:nvSpPr>
          <p:cNvPr id="12" name="Text 10"/>
          <p:cNvSpPr/>
          <p:nvPr/>
        </p:nvSpPr>
        <p:spPr>
          <a:xfrm>
            <a:off x="1219200" y="3166715"/>
            <a:ext cx="3610356"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B5A53"/>
                </a:solidFill>
                <a:latin typeface="Source Sans 3" pitchFamily="34" charset="0"/>
                <a:ea typeface="Source Sans 3" pitchFamily="34" charset="-122"/>
                <a:cs typeface="Source Sans 3" pitchFamily="34" charset="-120"/>
              </a:rPr>
              <a:t>Assignments and exams due soon</a:t>
            </a:r>
            <a:endParaRPr lang="en-US" sz="1300" dirty="0"/>
          </a:p>
        </p:txBody>
      </p:sp>
      <p:sp>
        <p:nvSpPr>
          <p:cNvPr id="13" name="Text 11"/>
          <p:cNvSpPr/>
          <p:nvPr/>
        </p:nvSpPr>
        <p:spPr>
          <a:xfrm>
            <a:off x="762000" y="3537545"/>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4</a:t>
            </a:r>
            <a:endParaRPr lang="en-US" sz="1400" dirty="0"/>
          </a:p>
        </p:txBody>
      </p:sp>
      <p:sp>
        <p:nvSpPr>
          <p:cNvPr id="14" name="Text 12"/>
          <p:cNvSpPr/>
          <p:nvPr/>
        </p:nvSpPr>
        <p:spPr>
          <a:xfrm>
            <a:off x="1219200" y="3537545"/>
            <a:ext cx="3610356" cy="282575"/>
          </a:xfrm>
          <a:prstGeom prst="rect">
            <a:avLst/>
          </a:prstGeom>
          <a:noFill/>
          <a:ln/>
        </p:spPr>
        <p:txBody>
          <a:bodyPr wrap="square" lIns="0" tIns="0" rIns="0" bIns="0" rtlCol="0" anchor="t">
            <a:normAutofit/>
          </a:bodyPr>
          <a:lstStyle/>
          <a:p>
            <a:pPr algn="l" indent="0" marL="0">
              <a:lnSpc>
                <a:spcPts val="2025"/>
              </a:lnSpc>
              <a:buNone/>
            </a:pPr>
            <a:r>
              <a:rPr lang="en-US" sz="1500" b="1" dirty="0">
                <a:solidFill>
                  <a:srgbClr val="1E2A25"/>
                </a:solidFill>
                <a:latin typeface="Source Sans 3" pitchFamily="34" charset="0"/>
                <a:ea typeface="Source Sans 3" pitchFamily="34" charset="-122"/>
                <a:cs typeface="Source Sans 3" pitchFamily="34" charset="-120"/>
              </a:rPr>
              <a:t>Coming up</a:t>
            </a:r>
            <a:endParaRPr lang="en-US" sz="1500" dirty="0"/>
          </a:p>
        </p:txBody>
      </p:sp>
      <p:sp>
        <p:nvSpPr>
          <p:cNvPr id="15" name="Text 13"/>
          <p:cNvSpPr/>
          <p:nvPr/>
        </p:nvSpPr>
        <p:spPr>
          <a:xfrm>
            <a:off x="1219200" y="3820120"/>
            <a:ext cx="3610356"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B5A53"/>
                </a:solidFill>
                <a:latin typeface="Source Sans 3" pitchFamily="34" charset="0"/>
                <a:ea typeface="Source Sans 3" pitchFamily="34" charset="-122"/>
                <a:cs typeface="Source Sans 3" pitchFamily="34" charset="-120"/>
              </a:rPr>
              <a:t>Class and attendance dates</a:t>
            </a:r>
            <a:endParaRPr lang="en-US" sz="1300" dirty="0"/>
          </a:p>
        </p:txBody>
      </p:sp>
      <p:sp>
        <p:nvSpPr>
          <p:cNvPr id="16" name="Text 14"/>
          <p:cNvSpPr/>
          <p:nvPr/>
        </p:nvSpPr>
        <p:spPr>
          <a:xfrm>
            <a:off x="762000" y="419095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5</a:t>
            </a:r>
            <a:endParaRPr lang="en-US" sz="1400" dirty="0"/>
          </a:p>
        </p:txBody>
      </p:sp>
      <p:sp>
        <p:nvSpPr>
          <p:cNvPr id="17" name="Text 15"/>
          <p:cNvSpPr/>
          <p:nvPr/>
        </p:nvSpPr>
        <p:spPr>
          <a:xfrm>
            <a:off x="1219200" y="4190950"/>
            <a:ext cx="3610356" cy="282575"/>
          </a:xfrm>
          <a:prstGeom prst="rect">
            <a:avLst/>
          </a:prstGeom>
          <a:noFill/>
          <a:ln/>
        </p:spPr>
        <p:txBody>
          <a:bodyPr wrap="square" lIns="0" tIns="0" rIns="0" bIns="0" rtlCol="0" anchor="t">
            <a:normAutofit/>
          </a:bodyPr>
          <a:lstStyle/>
          <a:p>
            <a:pPr algn="l" indent="0" marL="0">
              <a:lnSpc>
                <a:spcPts val="2025"/>
              </a:lnSpc>
              <a:buNone/>
            </a:pPr>
            <a:r>
              <a:rPr lang="en-US" sz="1500" b="1" dirty="0">
                <a:solidFill>
                  <a:srgbClr val="1E2A25"/>
                </a:solidFill>
                <a:latin typeface="Source Sans 3" pitchFamily="34" charset="0"/>
                <a:ea typeface="Source Sans 3" pitchFamily="34" charset="-122"/>
                <a:cs typeface="Source Sans 3" pitchFamily="34" charset="-120"/>
              </a:rPr>
              <a:t>Your name</a:t>
            </a:r>
            <a:endParaRPr lang="en-US" sz="1500" dirty="0"/>
          </a:p>
        </p:txBody>
      </p:sp>
      <p:sp>
        <p:nvSpPr>
          <p:cNvPr id="18" name="Text 16"/>
          <p:cNvSpPr/>
          <p:nvPr/>
        </p:nvSpPr>
        <p:spPr>
          <a:xfrm>
            <a:off x="1219200" y="4473525"/>
            <a:ext cx="3610356"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B5A53"/>
                </a:solidFill>
                <a:latin typeface="Source Sans 3" pitchFamily="34" charset="0"/>
                <a:ea typeface="Source Sans 3" pitchFamily="34" charset="-122"/>
                <a:cs typeface="Source Sans 3" pitchFamily="34" charset="-120"/>
              </a:rPr>
              <a:t>Profile, notifications, sign out (p. 13)</a:t>
            </a:r>
            <a:endParaRPr lang="en-US" sz="1300" dirty="0"/>
          </a:p>
        </p:txBody>
      </p:sp>
      <p:sp>
        <p:nvSpPr>
          <p:cNvPr id="19" name="Text 17"/>
          <p:cNvSpPr/>
          <p:nvPr/>
        </p:nvSpPr>
        <p:spPr>
          <a:xfrm>
            <a:off x="762000" y="4844355"/>
            <a:ext cx="3962400" cy="681930"/>
          </a:xfrm>
          <a:prstGeom prst="roundRect">
            <a:avLst>
              <a:gd name="adj" fmla="val 11174"/>
            </a:avLst>
          </a:prstGeom>
          <a:solidFill>
            <a:srgbClr val="E3EDE6"/>
          </a:solidFill>
          <a:ln/>
        </p:spPr>
        <p:txBody>
          <a:bodyPr wrap="square" lIns="117382" tIns="79282" rIns="6892" bIns="53882" rtlCol="0" anchor="t">
            <a:normAutofit/>
          </a:bodyPr>
          <a:lstStyle/>
          <a:p>
            <a:pPr algn="l" indent="0" marL="0">
              <a:lnSpc>
                <a:spcPts val="1885"/>
              </a:lnSpc>
              <a:buNone/>
            </a:pPr>
            <a:r>
              <a:rPr lang="en-US" sz="1300" dirty="0">
                <a:solidFill>
                  <a:srgbClr val="2E6B50"/>
                </a:solidFill>
                <a:latin typeface="Source Sans 3" pitchFamily="34" charset="0"/>
                <a:ea typeface="Source Sans 3" pitchFamily="34" charset="-122"/>
                <a:cs typeface="Source Sans 3" pitchFamily="34" charset="-120"/>
              </a:rPr>
              <a:t>Click </a:t>
            </a:r>
            <a:r>
              <a:rPr lang="en-US" sz="1300" b="1" dirty="0">
                <a:solidFill>
                  <a:srgbClr val="2E6B50"/>
                </a:solidFill>
                <a:latin typeface="Source Sans 3" pitchFamily="34" charset="0"/>
                <a:ea typeface="Source Sans 3" pitchFamily="34" charset="-122"/>
                <a:cs typeface="Source Sans 3" pitchFamily="34" charset="-120"/>
              </a:rPr>
              <a:t>Dashboard</a:t>
            </a:r>
            <a:r>
              <a:rPr lang="en-US" sz="1300" dirty="0">
                <a:solidFill>
                  <a:srgbClr val="2E6B50"/>
                </a:solidFill>
                <a:latin typeface="Source Sans 3" pitchFamily="34" charset="0"/>
                <a:ea typeface="Source Sans 3" pitchFamily="34" charset="-122"/>
                <a:cs typeface="Source Sans 3" pitchFamily="34" charset="-120"/>
              </a:rPr>
              <a:t> on the left any time to come back here.</a:t>
            </a:r>
            <a:endParaRPr lang="en-US" sz="1300" dirty="0"/>
          </a:p>
        </p:txBody>
      </p:sp>
      <p:pic>
        <p:nvPicPr>
          <p:cNvPr id="20" name="Image 0" descr="Dashboard">    </p:cNvPr>
          <p:cNvPicPr>
            <a:picLocks noChangeAspect="1"/>
          </p:cNvPicPr>
          <p:nvPr/>
        </p:nvPicPr>
        <p:blipFill>
          <a:blip r:embed="rId1"/>
          <a:srcRect l="-60" r="-60" t="0" b="0"/>
          <a:stretch/>
        </p:blipFill>
        <p:spPr>
          <a:xfrm>
            <a:off x="5086350" y="1583680"/>
            <a:ext cx="6337300" cy="3956050"/>
          </a:xfrm>
          <a:prstGeom prst="roundRect">
            <a:avLst>
              <a:gd name="adj" fmla="val 2408"/>
            </a:avLst>
          </a:prstGeom>
        </p:spPr>
      </p:pic>
      <p:sp>
        <p:nvSpPr>
          <p:cNvPr id="21" name="Shape 18"/>
          <p:cNvSpPr/>
          <p:nvPr/>
        </p:nvSpPr>
        <p:spPr>
          <a:xfrm>
            <a:off x="5083175" y="1580505"/>
            <a:ext cx="6343650" cy="3962400"/>
          </a:xfrm>
          <a:prstGeom prst="roundRect">
            <a:avLst>
              <a:gd name="adj" fmla="val 2484"/>
            </a:avLst>
          </a:prstGeom>
          <a:noFill/>
          <a:ln w="6350">
            <a:solidFill>
              <a:srgbClr val="D6D0C2"/>
            </a:solidFill>
            <a:prstDash val="solid"/>
          </a:ln>
        </p:spPr>
      </p:sp>
      <p:sp>
        <p:nvSpPr>
          <p:cNvPr id="22" name="Shape 19"/>
          <p:cNvSpPr/>
          <p:nvPr/>
        </p:nvSpPr>
        <p:spPr>
          <a:xfrm>
            <a:off x="5146675" y="2126605"/>
            <a:ext cx="1187450" cy="3371850"/>
          </a:xfrm>
          <a:prstGeom prst="roundRect">
            <a:avLst>
              <a:gd name="adj" fmla="val 5080"/>
            </a:avLst>
          </a:prstGeom>
          <a:noFill/>
          <a:ln w="31750">
            <a:solidFill>
              <a:srgbClr val="B9561A"/>
            </a:solidFill>
            <a:prstDash val="solid"/>
          </a:ln>
        </p:spPr>
      </p:sp>
      <p:sp>
        <p:nvSpPr>
          <p:cNvPr id="23" name="Text 20"/>
          <p:cNvSpPr/>
          <p:nvPr/>
        </p:nvSpPr>
        <p:spPr>
          <a:xfrm>
            <a:off x="6388100" y="21107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24" name="Shape 21"/>
          <p:cNvSpPr/>
          <p:nvPr/>
        </p:nvSpPr>
        <p:spPr>
          <a:xfrm>
            <a:off x="6727825" y="4260205"/>
            <a:ext cx="996950" cy="298450"/>
          </a:xfrm>
          <a:prstGeom prst="roundRect">
            <a:avLst>
              <a:gd name="adj" fmla="val 20213"/>
            </a:avLst>
          </a:prstGeom>
          <a:noFill/>
          <a:ln w="31750">
            <a:solidFill>
              <a:srgbClr val="B9561A"/>
            </a:solidFill>
            <a:prstDash val="solid"/>
          </a:ln>
        </p:spPr>
      </p:sp>
      <p:sp>
        <p:nvSpPr>
          <p:cNvPr id="25" name="Text 22"/>
          <p:cNvSpPr/>
          <p:nvPr/>
        </p:nvSpPr>
        <p:spPr>
          <a:xfrm>
            <a:off x="8547100" y="42443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26" name="Shape 23"/>
          <p:cNvSpPr/>
          <p:nvPr/>
        </p:nvSpPr>
        <p:spPr>
          <a:xfrm>
            <a:off x="6619875" y="4984105"/>
            <a:ext cx="3079750" cy="546100"/>
          </a:xfrm>
          <a:prstGeom prst="roundRect">
            <a:avLst>
              <a:gd name="adj" fmla="val 11047"/>
            </a:avLst>
          </a:prstGeom>
          <a:noFill/>
          <a:ln w="31750">
            <a:solidFill>
              <a:srgbClr val="B9561A"/>
            </a:solidFill>
            <a:prstDash val="solid"/>
          </a:ln>
        </p:spPr>
      </p:sp>
      <p:sp>
        <p:nvSpPr>
          <p:cNvPr id="27" name="Text 24"/>
          <p:cNvSpPr/>
          <p:nvPr/>
        </p:nvSpPr>
        <p:spPr>
          <a:xfrm>
            <a:off x="8064500" y="50571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3</a:t>
            </a:r>
            <a:endParaRPr lang="en-US" sz="1400" dirty="0"/>
          </a:p>
        </p:txBody>
      </p:sp>
      <p:sp>
        <p:nvSpPr>
          <p:cNvPr id="28" name="Shape 25"/>
          <p:cNvSpPr/>
          <p:nvPr/>
        </p:nvSpPr>
        <p:spPr>
          <a:xfrm>
            <a:off x="9756775" y="4984105"/>
            <a:ext cx="1441450" cy="546100"/>
          </a:xfrm>
          <a:prstGeom prst="roundRect">
            <a:avLst>
              <a:gd name="adj" fmla="val 11047"/>
            </a:avLst>
          </a:prstGeom>
          <a:noFill/>
          <a:ln w="31750">
            <a:solidFill>
              <a:srgbClr val="B9561A"/>
            </a:solidFill>
            <a:prstDash val="solid"/>
          </a:ln>
        </p:spPr>
      </p:sp>
      <p:sp>
        <p:nvSpPr>
          <p:cNvPr id="29" name="Text 26"/>
          <p:cNvSpPr/>
          <p:nvPr/>
        </p:nvSpPr>
        <p:spPr>
          <a:xfrm>
            <a:off x="10820400" y="45618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4</a:t>
            </a:r>
            <a:endParaRPr lang="en-US" sz="1400" dirty="0"/>
          </a:p>
        </p:txBody>
      </p:sp>
      <p:sp>
        <p:nvSpPr>
          <p:cNvPr id="30" name="Shape 27"/>
          <p:cNvSpPr/>
          <p:nvPr/>
        </p:nvSpPr>
        <p:spPr>
          <a:xfrm>
            <a:off x="10607675" y="1694805"/>
            <a:ext cx="628650" cy="247650"/>
          </a:xfrm>
          <a:prstGeom prst="roundRect">
            <a:avLst>
              <a:gd name="adj" fmla="val 24359"/>
            </a:avLst>
          </a:prstGeom>
          <a:noFill/>
          <a:ln w="31750">
            <a:solidFill>
              <a:srgbClr val="B9561A"/>
            </a:solidFill>
            <a:prstDash val="solid"/>
          </a:ln>
        </p:spPr>
      </p:sp>
      <p:sp>
        <p:nvSpPr>
          <p:cNvPr id="31" name="Text 28"/>
          <p:cNvSpPr/>
          <p:nvPr/>
        </p:nvSpPr>
        <p:spPr>
          <a:xfrm>
            <a:off x="10756900" y="20091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5</a:t>
            </a:r>
            <a:endParaRPr lang="en-US" sz="1400" dirty="0"/>
          </a:p>
        </p:txBody>
      </p:sp>
      <p:sp>
        <p:nvSpPr>
          <p:cNvPr id="32" name="Text 29"/>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Part 2 Finding your way · p. 11</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762000" y="609600"/>
            <a:ext cx="10988040"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PART 2 · FINDING YOUR WAY</a:t>
            </a:r>
            <a:endParaRPr lang="en-US" sz="1300" dirty="0"/>
          </a:p>
        </p:txBody>
      </p:sp>
      <p:sp>
        <p:nvSpPr>
          <p:cNvPr id="3" name="Text 1"/>
          <p:cNvSpPr/>
          <p:nvPr>
            <p:ph type="title"/>
          </p:nvPr>
        </p:nvSpPr>
        <p:spPr>
          <a:xfrm>
            <a:off x="762000" y="891530"/>
            <a:ext cx="10988040" cy="4826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The left menu: what is where</a:t>
            </a:r>
            <a:endParaRPr lang="en-US" sz="3000" dirty="0"/>
          </a:p>
        </p:txBody>
      </p:sp>
      <p:sp>
        <p:nvSpPr>
          <p:cNvPr id="4" name="Shape 2"/>
          <p:cNvSpPr/>
          <p:nvPr/>
        </p:nvSpPr>
        <p:spPr>
          <a:xfrm>
            <a:off x="765175" y="1605905"/>
            <a:ext cx="2546350" cy="3643412"/>
          </a:xfrm>
          <a:prstGeom prst="roundRect">
            <a:avLst>
              <a:gd name="adj" fmla="val 4364"/>
            </a:avLst>
          </a:prstGeom>
          <a:solidFill>
            <a:srgbClr val="FFFDF8"/>
          </a:solidFill>
          <a:ln w="6350">
            <a:solidFill>
              <a:srgbClr val="E2DDD0"/>
            </a:solidFill>
            <a:prstDash val="solid"/>
          </a:ln>
        </p:spPr>
      </p:sp>
      <p:sp>
        <p:nvSpPr>
          <p:cNvPr id="5" name="Text 3"/>
          <p:cNvSpPr/>
          <p:nvPr/>
        </p:nvSpPr>
        <p:spPr>
          <a:xfrm>
            <a:off x="971550" y="1812280"/>
            <a:ext cx="2197608"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2E6B50"/>
                </a:solidFill>
                <a:latin typeface="Source Sans 3" pitchFamily="34" charset="0"/>
                <a:ea typeface="Source Sans 3" pitchFamily="34" charset="-122"/>
                <a:cs typeface="Source Sans 3" pitchFamily="34" charset="-120"/>
              </a:rPr>
              <a:t>Learning</a:t>
            </a:r>
            <a:endParaRPr lang="en-US" sz="1700" dirty="0"/>
          </a:p>
        </p:txBody>
      </p:sp>
      <p:sp>
        <p:nvSpPr>
          <p:cNvPr id="6" name="Text 4"/>
          <p:cNvSpPr/>
          <p:nvPr/>
        </p:nvSpPr>
        <p:spPr>
          <a:xfrm>
            <a:off x="971550" y="2185640"/>
            <a:ext cx="2197608" cy="505420"/>
          </a:xfrm>
          <a:prstGeom prst="rect">
            <a:avLst/>
          </a:prstGeom>
          <a:noFill/>
          <a:ln/>
        </p:spPr>
        <p:txBody>
          <a:bodyPr wrap="square" lIns="0" tIns="0" rIns="0" bIns="0" rtlCol="0" anchor="t">
            <a:normAutofit/>
          </a:bodyPr>
          <a:lstStyle/>
          <a:p>
            <a:pPr algn="l" indent="0" marL="0">
              <a:lnSpc>
                <a:spcPts val="1890"/>
              </a:lnSpc>
              <a:buNone/>
            </a:pPr>
            <a:r>
              <a:rPr lang="en-US" sz="1400" b="1" dirty="0">
                <a:solidFill>
                  <a:srgbClr val="1E2A25"/>
                </a:solidFill>
                <a:latin typeface="Source Sans 3" pitchFamily="34" charset="0"/>
                <a:ea typeface="Source Sans 3" pitchFamily="34" charset="-122"/>
                <a:cs typeface="Source Sans 3" pitchFamily="34" charset="-120"/>
              </a:rPr>
              <a:t>Dashboard</a:t>
            </a:r>
            <a:endParaRPr lang="en-US" sz="1400" dirty="0"/>
          </a:p>
          <a:p>
            <a:pPr algn="l" indent="0" marL="0">
              <a:lnSpc>
                <a:spcPts val="1890"/>
              </a:lnSpc>
              <a:buNone/>
            </a:pPr>
            <a:r>
              <a:rPr lang="en-US" sz="1400" dirty="0">
                <a:solidFill>
                  <a:srgbClr val="4B5A53"/>
                </a:solidFill>
                <a:latin typeface="Source Sans 3" pitchFamily="34" charset="0"/>
                <a:ea typeface="Source Sans 3" pitchFamily="34" charset="-122"/>
                <a:cs typeface="Source Sans 3" pitchFamily="34" charset="-120"/>
              </a:rPr>
              <a:t>Your home screen</a:t>
            </a:r>
            <a:endParaRPr lang="en-US" sz="1400" dirty="0"/>
          </a:p>
        </p:txBody>
      </p:sp>
      <p:sp>
        <p:nvSpPr>
          <p:cNvPr id="7" name="Text 5"/>
          <p:cNvSpPr/>
          <p:nvPr/>
        </p:nvSpPr>
        <p:spPr>
          <a:xfrm>
            <a:off x="971550" y="2779961"/>
            <a:ext cx="2197608" cy="505420"/>
          </a:xfrm>
          <a:prstGeom prst="rect">
            <a:avLst/>
          </a:prstGeom>
          <a:noFill/>
          <a:ln/>
        </p:spPr>
        <p:txBody>
          <a:bodyPr wrap="square" lIns="0" tIns="0" rIns="0" bIns="0" rtlCol="0" anchor="t">
            <a:normAutofit/>
          </a:bodyPr>
          <a:lstStyle/>
          <a:p>
            <a:pPr algn="l" indent="0" marL="0">
              <a:lnSpc>
                <a:spcPts val="1890"/>
              </a:lnSpc>
              <a:buNone/>
            </a:pPr>
            <a:r>
              <a:rPr lang="en-US" sz="1400" b="1" dirty="0">
                <a:solidFill>
                  <a:srgbClr val="1E2A25"/>
                </a:solidFill>
                <a:latin typeface="Source Sans 3" pitchFamily="34" charset="0"/>
                <a:ea typeface="Source Sans 3" pitchFamily="34" charset="-122"/>
                <a:cs typeface="Source Sans 3" pitchFamily="34" charset="-120"/>
              </a:rPr>
              <a:t>My courses</a:t>
            </a:r>
            <a:endParaRPr lang="en-US" sz="1400" dirty="0"/>
          </a:p>
          <a:p>
            <a:pPr algn="l" indent="0" marL="0">
              <a:lnSpc>
                <a:spcPts val="1890"/>
              </a:lnSpc>
              <a:buNone/>
            </a:pPr>
            <a:r>
              <a:rPr lang="en-US" sz="1400" dirty="0">
                <a:solidFill>
                  <a:srgbClr val="4B5A53"/>
                </a:solidFill>
                <a:latin typeface="Source Sans 3" pitchFamily="34" charset="0"/>
                <a:ea typeface="Source Sans 3" pitchFamily="34" charset="-122"/>
                <a:cs typeface="Source Sans 3" pitchFamily="34" charset="-120"/>
              </a:rPr>
              <a:t>Courses you're taking</a:t>
            </a:r>
            <a:endParaRPr lang="en-US" sz="1400" dirty="0"/>
          </a:p>
        </p:txBody>
      </p:sp>
      <p:sp>
        <p:nvSpPr>
          <p:cNvPr id="8" name="Text 6"/>
          <p:cNvSpPr/>
          <p:nvPr/>
        </p:nvSpPr>
        <p:spPr>
          <a:xfrm>
            <a:off x="971550" y="3374281"/>
            <a:ext cx="2197608" cy="505420"/>
          </a:xfrm>
          <a:prstGeom prst="rect">
            <a:avLst/>
          </a:prstGeom>
          <a:noFill/>
          <a:ln/>
        </p:spPr>
        <p:txBody>
          <a:bodyPr wrap="square" lIns="0" tIns="0" rIns="0" bIns="0" rtlCol="0" anchor="t">
            <a:normAutofit/>
          </a:bodyPr>
          <a:lstStyle/>
          <a:p>
            <a:pPr algn="l" indent="0" marL="0">
              <a:lnSpc>
                <a:spcPts val="1890"/>
              </a:lnSpc>
              <a:buNone/>
            </a:pPr>
            <a:r>
              <a:rPr lang="en-US" sz="1400" b="1" dirty="0">
                <a:solidFill>
                  <a:srgbClr val="1E2A25"/>
                </a:solidFill>
                <a:latin typeface="Source Sans 3" pitchFamily="34" charset="0"/>
                <a:ea typeface="Source Sans 3" pitchFamily="34" charset="-122"/>
                <a:cs typeface="Source Sans 3" pitchFamily="34" charset="-120"/>
              </a:rPr>
              <a:t>Course enrollment</a:t>
            </a:r>
            <a:endParaRPr lang="en-US" sz="1400" dirty="0"/>
          </a:p>
          <a:p>
            <a:pPr algn="l" indent="0" marL="0">
              <a:lnSpc>
                <a:spcPts val="1890"/>
              </a:lnSpc>
              <a:buNone/>
            </a:pPr>
            <a:r>
              <a:rPr lang="en-US" sz="1400" dirty="0">
                <a:solidFill>
                  <a:srgbClr val="4B5A53"/>
                </a:solidFill>
                <a:latin typeface="Source Sans 3" pitchFamily="34" charset="0"/>
                <a:ea typeface="Source Sans 3" pitchFamily="34" charset="-122"/>
                <a:cs typeface="Source Sans 3" pitchFamily="34" charset="-120"/>
              </a:rPr>
              <a:t>Sign up for a course</a:t>
            </a:r>
            <a:endParaRPr lang="en-US" sz="1400" dirty="0"/>
          </a:p>
        </p:txBody>
      </p:sp>
      <p:sp>
        <p:nvSpPr>
          <p:cNvPr id="9" name="Text 7"/>
          <p:cNvSpPr/>
          <p:nvPr/>
        </p:nvSpPr>
        <p:spPr>
          <a:xfrm>
            <a:off x="971550" y="3968601"/>
            <a:ext cx="2197608" cy="505420"/>
          </a:xfrm>
          <a:prstGeom prst="rect">
            <a:avLst/>
          </a:prstGeom>
          <a:noFill/>
          <a:ln/>
        </p:spPr>
        <p:txBody>
          <a:bodyPr wrap="square" lIns="0" tIns="0" rIns="0" bIns="0" rtlCol="0" anchor="t">
            <a:normAutofit/>
          </a:bodyPr>
          <a:lstStyle/>
          <a:p>
            <a:pPr algn="l" indent="0" marL="0">
              <a:lnSpc>
                <a:spcPts val="1890"/>
              </a:lnSpc>
              <a:buNone/>
            </a:pPr>
            <a:r>
              <a:rPr lang="en-US" sz="1400" b="1" dirty="0">
                <a:solidFill>
                  <a:srgbClr val="1E2A25"/>
                </a:solidFill>
                <a:latin typeface="Source Sans 3" pitchFamily="34" charset="0"/>
                <a:ea typeface="Source Sans 3" pitchFamily="34" charset="-122"/>
                <a:cs typeface="Source Sans 3" pitchFamily="34" charset="-120"/>
              </a:rPr>
              <a:t>Assignments and exams</a:t>
            </a:r>
            <a:endParaRPr lang="en-US" sz="1400" dirty="0"/>
          </a:p>
          <a:p>
            <a:pPr algn="l" indent="0" marL="0">
              <a:lnSpc>
                <a:spcPts val="1890"/>
              </a:lnSpc>
              <a:buNone/>
            </a:pPr>
            <a:r>
              <a:rPr lang="en-US" sz="1400" dirty="0">
                <a:solidFill>
                  <a:srgbClr val="4B5A53"/>
                </a:solidFill>
                <a:latin typeface="Source Sans 3" pitchFamily="34" charset="0"/>
                <a:ea typeface="Source Sans 3" pitchFamily="34" charset="-122"/>
                <a:cs typeface="Source Sans 3" pitchFamily="34" charset="-120"/>
              </a:rPr>
              <a:t>Your to-do list</a:t>
            </a:r>
            <a:endParaRPr lang="en-US" sz="1400" dirty="0"/>
          </a:p>
        </p:txBody>
      </p:sp>
      <p:sp>
        <p:nvSpPr>
          <p:cNvPr id="10" name="Text 8"/>
          <p:cNvSpPr/>
          <p:nvPr/>
        </p:nvSpPr>
        <p:spPr>
          <a:xfrm>
            <a:off x="971550" y="4562921"/>
            <a:ext cx="2197608" cy="505420"/>
          </a:xfrm>
          <a:prstGeom prst="rect">
            <a:avLst/>
          </a:prstGeom>
          <a:noFill/>
          <a:ln/>
        </p:spPr>
        <p:txBody>
          <a:bodyPr wrap="square" lIns="0" tIns="0" rIns="0" bIns="0" rtlCol="0" anchor="t">
            <a:normAutofit/>
          </a:bodyPr>
          <a:lstStyle/>
          <a:p>
            <a:pPr algn="l" indent="0" marL="0">
              <a:lnSpc>
                <a:spcPts val="1890"/>
              </a:lnSpc>
              <a:buNone/>
            </a:pPr>
            <a:r>
              <a:rPr lang="en-US" sz="1400" b="1" dirty="0">
                <a:solidFill>
                  <a:srgbClr val="1E2A25"/>
                </a:solidFill>
                <a:latin typeface="Source Sans 3" pitchFamily="34" charset="0"/>
                <a:ea typeface="Source Sans 3" pitchFamily="34" charset="-122"/>
                <a:cs typeface="Source Sans 3" pitchFamily="34" charset="-120"/>
              </a:rPr>
              <a:t>Schedule</a:t>
            </a:r>
            <a:endParaRPr lang="en-US" sz="1400" dirty="0"/>
          </a:p>
          <a:p>
            <a:pPr algn="l" indent="0" marL="0">
              <a:lnSpc>
                <a:spcPts val="1890"/>
              </a:lnSpc>
              <a:buNone/>
            </a:pPr>
            <a:r>
              <a:rPr lang="en-US" sz="1400" dirty="0">
                <a:solidFill>
                  <a:srgbClr val="4B5A53"/>
                </a:solidFill>
                <a:latin typeface="Source Sans 3" pitchFamily="34" charset="0"/>
                <a:ea typeface="Source Sans 3" pitchFamily="34" charset="-122"/>
                <a:cs typeface="Source Sans 3" pitchFamily="34" charset="-120"/>
              </a:rPr>
              <a:t>Calendar, your events</a:t>
            </a:r>
            <a:endParaRPr lang="en-US" sz="1400" dirty="0"/>
          </a:p>
        </p:txBody>
      </p:sp>
      <p:sp>
        <p:nvSpPr>
          <p:cNvPr id="11" name="Shape 9"/>
          <p:cNvSpPr/>
          <p:nvPr/>
        </p:nvSpPr>
        <p:spPr>
          <a:xfrm>
            <a:off x="3470275" y="1605905"/>
            <a:ext cx="2546350" cy="3643412"/>
          </a:xfrm>
          <a:prstGeom prst="roundRect">
            <a:avLst>
              <a:gd name="adj" fmla="val 4364"/>
            </a:avLst>
          </a:prstGeom>
          <a:solidFill>
            <a:srgbClr val="FFFDF8"/>
          </a:solidFill>
          <a:ln w="6350">
            <a:solidFill>
              <a:srgbClr val="E2DDD0"/>
            </a:solidFill>
            <a:prstDash val="solid"/>
          </a:ln>
        </p:spPr>
      </p:sp>
      <p:sp>
        <p:nvSpPr>
          <p:cNvPr id="12" name="Text 10"/>
          <p:cNvSpPr/>
          <p:nvPr/>
        </p:nvSpPr>
        <p:spPr>
          <a:xfrm>
            <a:off x="3676650" y="1812280"/>
            <a:ext cx="2197608"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2E6B50"/>
                </a:solidFill>
                <a:latin typeface="Source Sans 3" pitchFamily="34" charset="0"/>
                <a:ea typeface="Source Sans 3" pitchFamily="34" charset="-122"/>
                <a:cs typeface="Source Sans 3" pitchFamily="34" charset="-120"/>
              </a:rPr>
              <a:t>Communication</a:t>
            </a:r>
            <a:endParaRPr lang="en-US" sz="1700" dirty="0"/>
          </a:p>
        </p:txBody>
      </p:sp>
      <p:sp>
        <p:nvSpPr>
          <p:cNvPr id="13" name="Text 11"/>
          <p:cNvSpPr/>
          <p:nvPr/>
        </p:nvSpPr>
        <p:spPr>
          <a:xfrm>
            <a:off x="3676650" y="2185640"/>
            <a:ext cx="2197608" cy="745430"/>
          </a:xfrm>
          <a:prstGeom prst="rect">
            <a:avLst/>
          </a:prstGeom>
          <a:noFill/>
          <a:ln/>
        </p:spPr>
        <p:txBody>
          <a:bodyPr wrap="square" lIns="0" tIns="0" rIns="0" bIns="0" rtlCol="0" anchor="t">
            <a:normAutofit/>
          </a:bodyPr>
          <a:lstStyle/>
          <a:p>
            <a:pPr algn="l" indent="0" marL="0">
              <a:lnSpc>
                <a:spcPts val="1890"/>
              </a:lnSpc>
              <a:buNone/>
            </a:pPr>
            <a:r>
              <a:rPr lang="en-US" sz="1400" b="1" dirty="0">
                <a:solidFill>
                  <a:srgbClr val="1E2A25"/>
                </a:solidFill>
                <a:latin typeface="Source Sans 3" pitchFamily="34" charset="0"/>
                <a:ea typeface="Source Sans 3" pitchFamily="34" charset="-122"/>
                <a:cs typeface="Source Sans 3" pitchFamily="34" charset="-120"/>
              </a:rPr>
              <a:t>Course announcements</a:t>
            </a:r>
            <a:endParaRPr lang="en-US" sz="1400" dirty="0"/>
          </a:p>
          <a:p>
            <a:pPr algn="l" indent="0" marL="0">
              <a:lnSpc>
                <a:spcPts val="1890"/>
              </a:lnSpc>
              <a:buNone/>
            </a:pPr>
            <a:r>
              <a:rPr lang="en-US" sz="1400" dirty="0">
                <a:solidFill>
                  <a:srgbClr val="4B5A53"/>
                </a:solidFill>
                <a:latin typeface="Source Sans 3" pitchFamily="34" charset="0"/>
                <a:ea typeface="Source Sans 3" pitchFamily="34" charset="-122"/>
                <a:cs typeface="Source Sans 3" pitchFamily="34" charset="-120"/>
              </a:rPr>
              <a:t>News from instructors and campus staff</a:t>
            </a:r>
            <a:endParaRPr lang="en-US" sz="1400" dirty="0"/>
          </a:p>
        </p:txBody>
      </p:sp>
      <p:sp>
        <p:nvSpPr>
          <p:cNvPr id="14" name="Text 12"/>
          <p:cNvSpPr/>
          <p:nvPr/>
        </p:nvSpPr>
        <p:spPr>
          <a:xfrm>
            <a:off x="3676650" y="3019971"/>
            <a:ext cx="2197608" cy="505420"/>
          </a:xfrm>
          <a:prstGeom prst="rect">
            <a:avLst/>
          </a:prstGeom>
          <a:noFill/>
          <a:ln/>
        </p:spPr>
        <p:txBody>
          <a:bodyPr wrap="square" lIns="0" tIns="0" rIns="0" bIns="0" rtlCol="0" anchor="t">
            <a:normAutofit/>
          </a:bodyPr>
          <a:lstStyle/>
          <a:p>
            <a:pPr algn="l" indent="0" marL="0">
              <a:lnSpc>
                <a:spcPts val="1890"/>
              </a:lnSpc>
              <a:buNone/>
            </a:pPr>
            <a:r>
              <a:rPr lang="en-US" sz="1400" b="1" dirty="0">
                <a:solidFill>
                  <a:srgbClr val="1E2A25"/>
                </a:solidFill>
                <a:latin typeface="Source Sans 3" pitchFamily="34" charset="0"/>
                <a:ea typeface="Source Sans 3" pitchFamily="34" charset="-122"/>
                <a:cs typeface="Source Sans 3" pitchFamily="34" charset="-120"/>
              </a:rPr>
              <a:t>Course discussions</a:t>
            </a:r>
            <a:endParaRPr lang="en-US" sz="1400" dirty="0"/>
          </a:p>
          <a:p>
            <a:pPr algn="l" indent="0" marL="0">
              <a:lnSpc>
                <a:spcPts val="1890"/>
              </a:lnSpc>
              <a:buNone/>
            </a:pPr>
            <a:r>
              <a:rPr lang="en-US" sz="1400" dirty="0">
                <a:solidFill>
                  <a:srgbClr val="4B5A53"/>
                </a:solidFill>
                <a:latin typeface="Source Sans 3" pitchFamily="34" charset="0"/>
                <a:ea typeface="Source Sans 3" pitchFamily="34" charset="-122"/>
                <a:cs typeface="Source Sans 3" pitchFamily="34" charset="-120"/>
              </a:rPr>
              <a:t>Talk with classmates</a:t>
            </a:r>
            <a:endParaRPr lang="en-US" sz="1400" dirty="0"/>
          </a:p>
        </p:txBody>
      </p:sp>
      <p:sp>
        <p:nvSpPr>
          <p:cNvPr id="15" name="Text 13"/>
          <p:cNvSpPr/>
          <p:nvPr/>
        </p:nvSpPr>
        <p:spPr>
          <a:xfrm>
            <a:off x="3676650" y="3614291"/>
            <a:ext cx="2197608" cy="745430"/>
          </a:xfrm>
          <a:prstGeom prst="rect">
            <a:avLst/>
          </a:prstGeom>
          <a:noFill/>
          <a:ln/>
        </p:spPr>
        <p:txBody>
          <a:bodyPr wrap="square" lIns="0" tIns="0" rIns="0" bIns="0" rtlCol="0" anchor="t">
            <a:normAutofit/>
          </a:bodyPr>
          <a:lstStyle/>
          <a:p>
            <a:pPr algn="l" indent="0" marL="0">
              <a:lnSpc>
                <a:spcPts val="1890"/>
              </a:lnSpc>
              <a:buNone/>
            </a:pPr>
            <a:r>
              <a:rPr lang="en-US" sz="1400" b="1" dirty="0">
                <a:solidFill>
                  <a:srgbClr val="1E2A25"/>
                </a:solidFill>
                <a:latin typeface="Source Sans 3" pitchFamily="34" charset="0"/>
                <a:ea typeface="Source Sans 3" pitchFamily="34" charset="-122"/>
                <a:cs typeface="Source Sans 3" pitchFamily="34" charset="-120"/>
              </a:rPr>
              <a:t>Ask a question</a:t>
            </a:r>
            <a:endParaRPr lang="en-US" sz="1400" dirty="0"/>
          </a:p>
          <a:p>
            <a:pPr algn="l" indent="0" marL="0">
              <a:lnSpc>
                <a:spcPts val="1890"/>
              </a:lnSpc>
              <a:buNone/>
            </a:pPr>
            <a:r>
              <a:rPr lang="en-US" sz="1400" dirty="0">
                <a:solidFill>
                  <a:srgbClr val="4B5A53"/>
                </a:solidFill>
                <a:latin typeface="Source Sans 3" pitchFamily="34" charset="0"/>
                <a:ea typeface="Source Sans 3" pitchFamily="34" charset="-122"/>
                <a:cs typeface="Source Sans 3" pitchFamily="34" charset="-120"/>
              </a:rPr>
              <a:t>Ask an instructor or campus staff</a:t>
            </a:r>
            <a:endParaRPr lang="en-US" sz="1400" dirty="0"/>
          </a:p>
        </p:txBody>
      </p:sp>
      <p:sp>
        <p:nvSpPr>
          <p:cNvPr id="16" name="Shape 14"/>
          <p:cNvSpPr/>
          <p:nvPr/>
        </p:nvSpPr>
        <p:spPr>
          <a:xfrm>
            <a:off x="6175375" y="1605905"/>
            <a:ext cx="2546350" cy="3643412"/>
          </a:xfrm>
          <a:prstGeom prst="roundRect">
            <a:avLst>
              <a:gd name="adj" fmla="val 4364"/>
            </a:avLst>
          </a:prstGeom>
          <a:solidFill>
            <a:srgbClr val="FFFDF8"/>
          </a:solidFill>
          <a:ln w="6350">
            <a:solidFill>
              <a:srgbClr val="E2DDD0"/>
            </a:solidFill>
            <a:prstDash val="solid"/>
          </a:ln>
        </p:spPr>
      </p:sp>
      <p:sp>
        <p:nvSpPr>
          <p:cNvPr id="17" name="Text 15"/>
          <p:cNvSpPr/>
          <p:nvPr/>
        </p:nvSpPr>
        <p:spPr>
          <a:xfrm>
            <a:off x="6381750" y="1812280"/>
            <a:ext cx="2197608"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2E6B50"/>
                </a:solidFill>
                <a:latin typeface="Source Sans 3" pitchFamily="34" charset="0"/>
                <a:ea typeface="Source Sans 3" pitchFamily="34" charset="-122"/>
                <a:cs typeface="Source Sans 3" pitchFamily="34" charset="-120"/>
              </a:rPr>
              <a:t>Records</a:t>
            </a:r>
            <a:endParaRPr lang="en-US" sz="1700" dirty="0"/>
          </a:p>
        </p:txBody>
      </p:sp>
      <p:sp>
        <p:nvSpPr>
          <p:cNvPr id="18" name="Text 16"/>
          <p:cNvSpPr/>
          <p:nvPr/>
        </p:nvSpPr>
        <p:spPr>
          <a:xfrm>
            <a:off x="6381750" y="2185640"/>
            <a:ext cx="2197608" cy="505420"/>
          </a:xfrm>
          <a:prstGeom prst="rect">
            <a:avLst/>
          </a:prstGeom>
          <a:noFill/>
          <a:ln/>
        </p:spPr>
        <p:txBody>
          <a:bodyPr wrap="square" lIns="0" tIns="0" rIns="0" bIns="0" rtlCol="0" anchor="t">
            <a:normAutofit/>
          </a:bodyPr>
          <a:lstStyle/>
          <a:p>
            <a:pPr algn="l" indent="0" marL="0">
              <a:lnSpc>
                <a:spcPts val="1890"/>
              </a:lnSpc>
              <a:buNone/>
            </a:pPr>
            <a:r>
              <a:rPr lang="en-US" sz="1400" b="1" dirty="0">
                <a:solidFill>
                  <a:srgbClr val="1E2A25"/>
                </a:solidFill>
                <a:latin typeface="Source Sans 3" pitchFamily="34" charset="0"/>
                <a:ea typeface="Source Sans 3" pitchFamily="34" charset="-122"/>
                <a:cs typeface="Source Sans 3" pitchFamily="34" charset="-120"/>
              </a:rPr>
              <a:t>Activity history</a:t>
            </a:r>
            <a:endParaRPr lang="en-US" sz="1400" dirty="0"/>
          </a:p>
          <a:p>
            <a:pPr algn="l" indent="0" marL="0">
              <a:lnSpc>
                <a:spcPts val="1890"/>
              </a:lnSpc>
              <a:buNone/>
            </a:pPr>
            <a:r>
              <a:rPr lang="en-US" sz="1400" dirty="0">
                <a:solidFill>
                  <a:srgbClr val="4B5A53"/>
                </a:solidFill>
                <a:latin typeface="Source Sans 3" pitchFamily="34" charset="0"/>
                <a:ea typeface="Source Sans 3" pitchFamily="34" charset="-122"/>
                <a:cs typeface="Source Sans 3" pitchFamily="34" charset="-120"/>
              </a:rPr>
              <a:t>What you've done</a:t>
            </a:r>
            <a:endParaRPr lang="en-US" sz="1400" dirty="0"/>
          </a:p>
        </p:txBody>
      </p:sp>
      <p:sp>
        <p:nvSpPr>
          <p:cNvPr id="19" name="Text 17"/>
          <p:cNvSpPr/>
          <p:nvPr/>
        </p:nvSpPr>
        <p:spPr>
          <a:xfrm>
            <a:off x="6381750" y="2779961"/>
            <a:ext cx="2197608" cy="505420"/>
          </a:xfrm>
          <a:prstGeom prst="rect">
            <a:avLst/>
          </a:prstGeom>
          <a:noFill/>
          <a:ln/>
        </p:spPr>
        <p:txBody>
          <a:bodyPr wrap="square" lIns="0" tIns="0" rIns="0" bIns="0" rtlCol="0" anchor="t">
            <a:normAutofit/>
          </a:bodyPr>
          <a:lstStyle/>
          <a:p>
            <a:pPr algn="l" indent="0" marL="0">
              <a:lnSpc>
                <a:spcPts val="1890"/>
              </a:lnSpc>
              <a:buNone/>
            </a:pPr>
            <a:r>
              <a:rPr lang="en-US" sz="1400" b="1" dirty="0">
                <a:solidFill>
                  <a:srgbClr val="1E2A25"/>
                </a:solidFill>
                <a:latin typeface="Source Sans 3" pitchFamily="34" charset="0"/>
                <a:ea typeface="Source Sans 3" pitchFamily="34" charset="-122"/>
                <a:cs typeface="Source Sans 3" pitchFamily="34" charset="-120"/>
              </a:rPr>
              <a:t>Grades and certificates</a:t>
            </a:r>
            <a:endParaRPr lang="en-US" sz="1400" dirty="0"/>
          </a:p>
          <a:p>
            <a:pPr algn="l" indent="0" marL="0">
              <a:lnSpc>
                <a:spcPts val="1890"/>
              </a:lnSpc>
              <a:buNone/>
            </a:pPr>
            <a:r>
              <a:rPr lang="en-US" sz="1400" dirty="0">
                <a:solidFill>
                  <a:srgbClr val="4B5A53"/>
                </a:solidFill>
                <a:latin typeface="Source Sans 3" pitchFamily="34" charset="0"/>
                <a:ea typeface="Source Sans 3" pitchFamily="34" charset="-122"/>
                <a:cs typeface="Source Sans 3" pitchFamily="34" charset="-120"/>
              </a:rPr>
              <a:t>Transcript, certificates</a:t>
            </a:r>
            <a:endParaRPr lang="en-US" sz="1400" dirty="0"/>
          </a:p>
        </p:txBody>
      </p:sp>
      <p:sp>
        <p:nvSpPr>
          <p:cNvPr id="20" name="Text 18"/>
          <p:cNvSpPr/>
          <p:nvPr/>
        </p:nvSpPr>
        <p:spPr>
          <a:xfrm>
            <a:off x="6381750" y="3374281"/>
            <a:ext cx="2197608" cy="505420"/>
          </a:xfrm>
          <a:prstGeom prst="rect">
            <a:avLst/>
          </a:prstGeom>
          <a:noFill/>
          <a:ln/>
        </p:spPr>
        <p:txBody>
          <a:bodyPr wrap="square" lIns="0" tIns="0" rIns="0" bIns="0" rtlCol="0" anchor="t">
            <a:normAutofit/>
          </a:bodyPr>
          <a:lstStyle/>
          <a:p>
            <a:pPr algn="l" indent="0" marL="0">
              <a:lnSpc>
                <a:spcPts val="1890"/>
              </a:lnSpc>
              <a:buNone/>
            </a:pPr>
            <a:r>
              <a:rPr lang="en-US" sz="1400" b="1" dirty="0">
                <a:solidFill>
                  <a:srgbClr val="1E2A25"/>
                </a:solidFill>
                <a:latin typeface="Source Sans 3" pitchFamily="34" charset="0"/>
                <a:ea typeface="Source Sans 3" pitchFamily="34" charset="-122"/>
                <a:cs typeface="Source Sans 3" pitchFamily="34" charset="-120"/>
              </a:rPr>
              <a:t>Tuition payments</a:t>
            </a:r>
            <a:endParaRPr lang="en-US" sz="1400" dirty="0"/>
          </a:p>
          <a:p>
            <a:pPr algn="l" indent="0" marL="0">
              <a:lnSpc>
                <a:spcPts val="1890"/>
              </a:lnSpc>
              <a:buNone/>
            </a:pPr>
            <a:r>
              <a:rPr lang="en-US" sz="1400" dirty="0">
                <a:solidFill>
                  <a:srgbClr val="4B5A53"/>
                </a:solidFill>
                <a:latin typeface="Source Sans 3" pitchFamily="34" charset="0"/>
                <a:ea typeface="Source Sans 3" pitchFamily="34" charset="-122"/>
                <a:cs typeface="Source Sans 3" pitchFamily="34" charset="-120"/>
              </a:rPr>
              <a:t>Pay, get receipts</a:t>
            </a:r>
            <a:endParaRPr lang="en-US" sz="1400" dirty="0"/>
          </a:p>
        </p:txBody>
      </p:sp>
      <p:sp>
        <p:nvSpPr>
          <p:cNvPr id="21" name="Shape 19"/>
          <p:cNvSpPr/>
          <p:nvPr/>
        </p:nvSpPr>
        <p:spPr>
          <a:xfrm>
            <a:off x="8880475" y="1605905"/>
            <a:ext cx="2546350" cy="3643412"/>
          </a:xfrm>
          <a:prstGeom prst="roundRect">
            <a:avLst>
              <a:gd name="adj" fmla="val 4364"/>
            </a:avLst>
          </a:prstGeom>
          <a:solidFill>
            <a:srgbClr val="FFFDF8"/>
          </a:solidFill>
          <a:ln w="6350">
            <a:solidFill>
              <a:srgbClr val="E2DDD0"/>
            </a:solidFill>
            <a:prstDash val="solid"/>
          </a:ln>
        </p:spPr>
      </p:sp>
      <p:sp>
        <p:nvSpPr>
          <p:cNvPr id="22" name="Text 20"/>
          <p:cNvSpPr/>
          <p:nvPr/>
        </p:nvSpPr>
        <p:spPr>
          <a:xfrm>
            <a:off x="9086850" y="1812280"/>
            <a:ext cx="2197608"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2E6B50"/>
                </a:solidFill>
                <a:latin typeface="Source Sans 3" pitchFamily="34" charset="0"/>
                <a:ea typeface="Source Sans 3" pitchFamily="34" charset="-122"/>
                <a:cs typeface="Source Sans 3" pitchFamily="34" charset="-120"/>
              </a:rPr>
              <a:t>Resources</a:t>
            </a:r>
            <a:endParaRPr lang="en-US" sz="1700" dirty="0"/>
          </a:p>
        </p:txBody>
      </p:sp>
      <p:sp>
        <p:nvSpPr>
          <p:cNvPr id="23" name="Text 21"/>
          <p:cNvSpPr/>
          <p:nvPr/>
        </p:nvSpPr>
        <p:spPr>
          <a:xfrm>
            <a:off x="9086850" y="2185640"/>
            <a:ext cx="2197608" cy="505420"/>
          </a:xfrm>
          <a:prstGeom prst="rect">
            <a:avLst/>
          </a:prstGeom>
          <a:noFill/>
          <a:ln/>
        </p:spPr>
        <p:txBody>
          <a:bodyPr wrap="square" lIns="0" tIns="0" rIns="0" bIns="0" rtlCol="0" anchor="t">
            <a:normAutofit/>
          </a:bodyPr>
          <a:lstStyle/>
          <a:p>
            <a:pPr algn="l" indent="0" marL="0">
              <a:lnSpc>
                <a:spcPts val="1890"/>
              </a:lnSpc>
              <a:buNone/>
            </a:pPr>
            <a:r>
              <a:rPr lang="en-US" sz="1400" b="1" dirty="0">
                <a:solidFill>
                  <a:srgbClr val="1E2A25"/>
                </a:solidFill>
                <a:latin typeface="Source Sans 3" pitchFamily="34" charset="0"/>
                <a:ea typeface="Source Sans 3" pitchFamily="34" charset="-122"/>
                <a:cs typeface="Source Sans 3" pitchFamily="34" charset="-120"/>
              </a:rPr>
              <a:t>Bible</a:t>
            </a:r>
            <a:endParaRPr lang="en-US" sz="1400" dirty="0"/>
          </a:p>
          <a:p>
            <a:pPr algn="l" indent="0" marL="0">
              <a:lnSpc>
                <a:spcPts val="1890"/>
              </a:lnSpc>
              <a:buNone/>
            </a:pPr>
            <a:r>
              <a:rPr lang="en-US" sz="1400" dirty="0">
                <a:solidFill>
                  <a:srgbClr val="4B5A53"/>
                </a:solidFill>
                <a:latin typeface="Source Sans 3" pitchFamily="34" charset="0"/>
                <a:ea typeface="Source Sans 3" pitchFamily="34" charset="-122"/>
                <a:cs typeface="Source Sans 3" pitchFamily="34" charset="-120"/>
              </a:rPr>
              <a:t>Read, listen, reading plan</a:t>
            </a:r>
            <a:endParaRPr lang="en-US" sz="1400" dirty="0"/>
          </a:p>
        </p:txBody>
      </p:sp>
      <p:sp>
        <p:nvSpPr>
          <p:cNvPr id="24" name="Text 22"/>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Part 2 Finding your way · p. 12</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762000" y="609600"/>
            <a:ext cx="10988040" cy="242243"/>
          </a:xfrm>
          <a:prstGeom prst="rect">
            <a:avLst/>
          </a:prstGeom>
          <a:noFill/>
          <a:ln/>
        </p:spPr>
        <p:txBody>
          <a:bodyPr wrap="square" lIns="0" tIns="0" rIns="0" bIns="0" rtlCol="0" anchor="t">
            <a:normAutofit/>
          </a:bodyPr>
          <a:lstStyle/>
          <a:p>
            <a:pPr algn="l" indent="0" marL="0">
              <a:lnSpc>
                <a:spcPts val="1723"/>
              </a:lnSpc>
              <a:buNone/>
            </a:pPr>
            <a:r>
              <a:rPr lang="en-US" sz="1231" b="1" spc="100" kern="0" dirty="0">
                <a:solidFill>
                  <a:srgbClr val="2E6B50"/>
                </a:solidFill>
                <a:latin typeface="Source Sans 3" pitchFamily="34" charset="0"/>
                <a:ea typeface="Source Sans 3" pitchFamily="34" charset="-122"/>
                <a:cs typeface="Source Sans 3" pitchFamily="34" charset="-120"/>
              </a:rPr>
              <a:t>PART 2 · FINDING YOUR WAY</a:t>
            </a:r>
            <a:endParaRPr lang="en-US" sz="1231" dirty="0"/>
          </a:p>
        </p:txBody>
      </p:sp>
      <p:sp>
        <p:nvSpPr>
          <p:cNvPr id="3" name="Text 1"/>
          <p:cNvSpPr/>
          <p:nvPr>
            <p:ph type="title"/>
          </p:nvPr>
        </p:nvSpPr>
        <p:spPr>
          <a:xfrm>
            <a:off x="762000" y="877243"/>
            <a:ext cx="10988040" cy="454471"/>
          </a:xfrm>
          <a:prstGeom prst="rect">
            <a:avLst/>
          </a:prstGeom>
          <a:noFill/>
          <a:ln/>
        </p:spPr>
        <p:txBody>
          <a:bodyPr wrap="square" lIns="0" tIns="0" rIns="0" bIns="0" rtlCol="0" anchor="t">
            <a:normAutofit/>
          </a:bodyPr>
          <a:lstStyle/>
          <a:p>
            <a:pPr algn="l" indent="0" marL="0">
              <a:lnSpc>
                <a:spcPts val="3420"/>
              </a:lnSpc>
              <a:buNone/>
            </a:pPr>
            <a:r>
              <a:rPr lang="en-US" sz="2850" b="1" i="0" dirty="0">
                <a:solidFill>
                  <a:srgbClr val="1E2A25"/>
                </a:solidFill>
                <a:latin typeface="Source Serif 4" pitchFamily="18" charset="0"/>
                <a:ea typeface="Source Serif 4" pitchFamily="18" charset="-122"/>
                <a:cs typeface="Source Serif 4" pitchFamily="18" charset="-120"/>
              </a:rPr>
              <a:t>Top right: language and your name</a:t>
            </a:r>
            <a:endParaRPr lang="en-US" sz="2850" dirty="0"/>
          </a:p>
        </p:txBody>
      </p:sp>
      <p:pic>
        <p:nvPicPr>
          <p:cNvPr id="4" name="Image 0" descr="Top right of the screen, enlarged">    </p:cNvPr>
          <p:cNvPicPr>
            <a:picLocks noChangeAspect="1"/>
          </p:cNvPicPr>
          <p:nvPr/>
        </p:nvPicPr>
        <p:blipFill>
          <a:blip r:embed="rId1"/>
          <a:srcRect l="-236" r="-236" t="0" b="0"/>
          <a:stretch/>
        </p:blipFill>
        <p:spPr>
          <a:xfrm>
            <a:off x="768350" y="1566664"/>
            <a:ext cx="6845300" cy="1524000"/>
          </a:xfrm>
          <a:prstGeom prst="roundRect">
            <a:avLst>
              <a:gd name="adj" fmla="val 6250"/>
            </a:avLst>
          </a:prstGeom>
        </p:spPr>
      </p:pic>
      <p:sp>
        <p:nvSpPr>
          <p:cNvPr id="5" name="Shape 2"/>
          <p:cNvSpPr/>
          <p:nvPr/>
        </p:nvSpPr>
        <p:spPr>
          <a:xfrm>
            <a:off x="765175" y="1563489"/>
            <a:ext cx="6851650" cy="1530350"/>
          </a:xfrm>
          <a:prstGeom prst="roundRect">
            <a:avLst>
              <a:gd name="adj" fmla="val 6432"/>
            </a:avLst>
          </a:prstGeom>
          <a:noFill/>
          <a:ln w="6350">
            <a:solidFill>
              <a:srgbClr val="D6D0C2"/>
            </a:solidFill>
            <a:prstDash val="solid"/>
          </a:ln>
        </p:spPr>
      </p:sp>
      <p:sp>
        <p:nvSpPr>
          <p:cNvPr id="6" name="Shape 3"/>
          <p:cNvSpPr/>
          <p:nvPr/>
        </p:nvSpPr>
        <p:spPr>
          <a:xfrm>
            <a:off x="981075" y="2084189"/>
            <a:ext cx="3384550" cy="641350"/>
          </a:xfrm>
          <a:prstGeom prst="roundRect">
            <a:avLst>
              <a:gd name="adj" fmla="val 13366"/>
            </a:avLst>
          </a:prstGeom>
          <a:noFill/>
          <a:ln w="31750">
            <a:solidFill>
              <a:srgbClr val="B9561A"/>
            </a:solidFill>
            <a:prstDash val="solid"/>
          </a:ln>
        </p:spPr>
      </p:sp>
      <p:sp>
        <p:nvSpPr>
          <p:cNvPr id="7" name="Text 4"/>
          <p:cNvSpPr/>
          <p:nvPr/>
        </p:nvSpPr>
        <p:spPr>
          <a:xfrm>
            <a:off x="914400" y="1700014"/>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8" name="Shape 5"/>
          <p:cNvSpPr/>
          <p:nvPr/>
        </p:nvSpPr>
        <p:spPr>
          <a:xfrm>
            <a:off x="4702175" y="2084189"/>
            <a:ext cx="1949450" cy="641350"/>
          </a:xfrm>
          <a:prstGeom prst="roundRect">
            <a:avLst>
              <a:gd name="adj" fmla="val 13366"/>
            </a:avLst>
          </a:prstGeom>
          <a:noFill/>
          <a:ln w="31750">
            <a:solidFill>
              <a:srgbClr val="B9561A"/>
            </a:solidFill>
            <a:prstDash val="solid"/>
          </a:ln>
        </p:spPr>
      </p:sp>
      <p:sp>
        <p:nvSpPr>
          <p:cNvPr id="9" name="Text 6"/>
          <p:cNvSpPr/>
          <p:nvPr/>
        </p:nvSpPr>
        <p:spPr>
          <a:xfrm>
            <a:off x="6731000" y="1700014"/>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10" name="Text 7"/>
          <p:cNvSpPr/>
          <p:nvPr/>
        </p:nvSpPr>
        <p:spPr>
          <a:xfrm>
            <a:off x="762000" y="3300214"/>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11" name="Text 8"/>
          <p:cNvSpPr/>
          <p:nvPr/>
        </p:nvSpPr>
        <p:spPr>
          <a:xfrm>
            <a:off x="1219200" y="3300214"/>
            <a:ext cx="7011416"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Language menu</a:t>
            </a:r>
            <a:endParaRPr lang="en-US" sz="1600" dirty="0"/>
          </a:p>
        </p:txBody>
      </p:sp>
      <p:sp>
        <p:nvSpPr>
          <p:cNvPr id="12" name="Text 9"/>
          <p:cNvSpPr/>
          <p:nvPr/>
        </p:nvSpPr>
        <p:spPr>
          <a:xfrm>
            <a:off x="1219200" y="3612604"/>
            <a:ext cx="7011416"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Click the globe (</a:t>
            </a:r>
            <a:r>
              <a:rPr lang="en-US" sz="1400" b="1" dirty="0">
                <a:solidFill>
                  <a:srgbClr val="4B5A53"/>
                </a:solidFill>
                <a:latin typeface="Source Sans 3" pitchFamily="34" charset="0"/>
                <a:ea typeface="Source Sans 3" pitchFamily="34" charset="-122"/>
                <a:cs typeface="Source Sans 3" pitchFamily="34" charset="-120"/>
              </a:rPr>
              <a:t>English</a:t>
            </a:r>
            <a:r>
              <a:rPr lang="en-US" sz="1400" dirty="0">
                <a:solidFill>
                  <a:srgbClr val="4B5A53"/>
                </a:solidFill>
                <a:latin typeface="Source Sans 3" pitchFamily="34" charset="0"/>
                <a:ea typeface="Source Sans 3" pitchFamily="34" charset="-122"/>
                <a:cs typeface="Source Sans 3" pitchFamily="34" charset="-120"/>
              </a:rPr>
              <a:t>) to change the language of menus and buttons.</a:t>
            </a:r>
            <a:endParaRPr lang="en-US" sz="1400" dirty="0"/>
          </a:p>
        </p:txBody>
      </p:sp>
      <p:sp>
        <p:nvSpPr>
          <p:cNvPr id="13" name="Shape 10"/>
          <p:cNvSpPr/>
          <p:nvPr/>
        </p:nvSpPr>
        <p:spPr>
          <a:xfrm>
            <a:off x="762000" y="4073575"/>
            <a:ext cx="7264400" cy="997496"/>
          </a:xfrm>
          <a:prstGeom prst="roundRect">
            <a:avLst>
              <a:gd name="adj" fmla="val 10186"/>
            </a:avLst>
          </a:prstGeom>
          <a:solidFill>
            <a:srgbClr val="E3EDE6"/>
          </a:solidFill>
          <a:ln/>
        </p:spPr>
      </p:sp>
      <p:pic>
        <p:nvPicPr>
          <p:cNvPr id="14" name="Image 1" descr="Book">    </p:cNvPr>
          <p:cNvPicPr>
            <a:picLocks noChangeAspect="1"/>
          </p:cNvPicPr>
          <p:nvPr/>
        </p:nvPicPr>
        <p:blipFill>
          <a:blip r:embed="rId2"/>
          <a:srcRect l="0" r="0" t="0" b="0"/>
          <a:stretch/>
        </p:blipFill>
        <p:spPr>
          <a:xfrm>
            <a:off x="939800" y="4213275"/>
            <a:ext cx="279400" cy="279400"/>
          </a:xfrm>
          <a:prstGeom prst="rect">
            <a:avLst/>
          </a:prstGeom>
        </p:spPr>
      </p:pic>
      <p:sp>
        <p:nvSpPr>
          <p:cNvPr id="15" name="Text 11"/>
          <p:cNvSpPr/>
          <p:nvPr/>
        </p:nvSpPr>
        <p:spPr>
          <a:xfrm>
            <a:off x="1333500" y="4213275"/>
            <a:ext cx="6710553" cy="743496"/>
          </a:xfrm>
          <a:prstGeom prst="rect">
            <a:avLst/>
          </a:prstGeom>
          <a:noFill/>
          <a:ln/>
        </p:spPr>
        <p:txBody>
          <a:bodyPr wrap="square" lIns="0" tIns="0" rIns="0" bIns="0" rtlCol="0" anchor="t">
            <a:normAutofit/>
          </a:bodyPr>
          <a:lstStyle/>
          <a:p>
            <a:pPr algn="l" indent="0" marL="0">
              <a:lnSpc>
                <a:spcPts val="1885"/>
              </a:lnSpc>
              <a:buNone/>
            </a:pPr>
            <a:r>
              <a:rPr lang="en-US" sz="1300" b="1" dirty="0">
                <a:solidFill>
                  <a:srgbClr val="1E2A25"/>
                </a:solidFill>
                <a:latin typeface="Source Sans 3" pitchFamily="34" charset="0"/>
                <a:ea typeface="Source Sans 3" pitchFamily="34" charset="-122"/>
                <a:cs typeface="Source Sans 3" pitchFamily="34" charset="-120"/>
              </a:rPr>
              <a:t>You can read lessons in translation.</a:t>
            </a:r>
            <a:r>
              <a:rPr lang="en-US" sz="1300" dirty="0">
                <a:solidFill>
                  <a:srgbClr val="1E2A25"/>
                </a:solidFill>
                <a:latin typeface="Source Sans 3" pitchFamily="34" charset="0"/>
                <a:ea typeface="Source Sans 3" pitchFamily="34" charset="-122"/>
                <a:cs typeface="Source Sans 3" pitchFamily="34" charset="-120"/>
              </a:rPr>
              <a:t> Even if a course is written in another language, click the book (</a:t>
            </a:r>
            <a:r>
              <a:rPr lang="en-US" sz="1300" b="1" dirty="0">
                <a:solidFill>
                  <a:srgbClr val="1E2A25"/>
                </a:solidFill>
                <a:latin typeface="Source Sans 3" pitchFamily="34" charset="0"/>
                <a:ea typeface="Source Sans 3" pitchFamily="34" charset="-122"/>
                <a:cs typeface="Source Sans 3" pitchFamily="34" charset="-120"/>
              </a:rPr>
              <a:t>Original</a:t>
            </a:r>
            <a:r>
              <a:rPr lang="en-US" sz="1300" dirty="0">
                <a:solidFill>
                  <a:srgbClr val="1E2A25"/>
                </a:solidFill>
                <a:latin typeface="Source Sans 3" pitchFamily="34" charset="0"/>
                <a:ea typeface="Source Sans 3" pitchFamily="34" charset="-122"/>
                <a:cs typeface="Source Sans 3" pitchFamily="34" charset="-120"/>
              </a:rPr>
              <a:t>) and pick a language under </a:t>
            </a:r>
            <a:r>
              <a:rPr lang="en-US" sz="1300" b="1" dirty="0">
                <a:solidFill>
                  <a:srgbClr val="1E2A25"/>
                </a:solidFill>
                <a:latin typeface="Source Sans 3" pitchFamily="34" charset="0"/>
                <a:ea typeface="Source Sans 3" pitchFamily="34" charset="-122"/>
                <a:cs typeface="Source Sans 3" pitchFamily="34" charset="-120"/>
              </a:rPr>
              <a:t>Lesson language</a:t>
            </a:r>
            <a:r>
              <a:rPr lang="en-US" sz="1300" dirty="0">
                <a:solidFill>
                  <a:srgbClr val="1E2A25"/>
                </a:solidFill>
                <a:latin typeface="Source Sans 3" pitchFamily="34" charset="0"/>
                <a:ea typeface="Source Sans 3" pitchFamily="34" charset="-122"/>
                <a:cs typeface="Source Sans 3" pitchFamily="34" charset="-120"/>
              </a:rPr>
              <a:t>: titles, text, quizzes and assignments then appear in that language. Anything not yet translated appears as written.</a:t>
            </a:r>
            <a:endParaRPr lang="en-US" sz="1300" dirty="0"/>
          </a:p>
        </p:txBody>
      </p:sp>
      <p:sp>
        <p:nvSpPr>
          <p:cNvPr id="16" name="Text 12"/>
          <p:cNvSpPr/>
          <p:nvPr/>
        </p:nvSpPr>
        <p:spPr>
          <a:xfrm>
            <a:off x="762000" y="527427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17" name="Text 13"/>
          <p:cNvSpPr/>
          <p:nvPr/>
        </p:nvSpPr>
        <p:spPr>
          <a:xfrm>
            <a:off x="1219200" y="5274270"/>
            <a:ext cx="7011416"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Click your name → the menu on the right opens</a:t>
            </a:r>
            <a:endParaRPr lang="en-US" sz="1600" dirty="0"/>
          </a:p>
        </p:txBody>
      </p:sp>
      <p:sp>
        <p:nvSpPr>
          <p:cNvPr id="18" name="Text 14"/>
          <p:cNvSpPr/>
          <p:nvPr/>
        </p:nvSpPr>
        <p:spPr>
          <a:xfrm>
            <a:off x="1219200" y="5586661"/>
            <a:ext cx="7011416"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When something is unread, </a:t>
            </a:r>
            <a:r>
              <a:rPr lang="en-US" sz="1400" b="1" dirty="0">
                <a:solidFill>
                  <a:srgbClr val="4B5A53"/>
                </a:solidFill>
                <a:latin typeface="Source Sans 3" pitchFamily="34" charset="0"/>
                <a:ea typeface="Source Sans 3" pitchFamily="34" charset="-122"/>
                <a:cs typeface="Source Sans 3" pitchFamily="34" charset="-120"/>
              </a:rPr>
              <a:t>New notifications</a:t>
            </a:r>
            <a:r>
              <a:rPr lang="en-US" sz="1400" dirty="0">
                <a:solidFill>
                  <a:srgbClr val="4B5A53"/>
                </a:solidFill>
                <a:latin typeface="Source Sans 3" pitchFamily="34" charset="0"/>
                <a:ea typeface="Source Sans 3" pitchFamily="34" charset="-122"/>
                <a:cs typeface="Source Sans 3" pitchFamily="34" charset="-120"/>
              </a:rPr>
              <a:t> appears to the left of your name. Click it to read them.</a:t>
            </a:r>
            <a:endParaRPr lang="en-US" sz="1400" dirty="0"/>
          </a:p>
        </p:txBody>
      </p:sp>
      <p:sp>
        <p:nvSpPr>
          <p:cNvPr id="19" name="Shape 15"/>
          <p:cNvSpPr/>
          <p:nvPr/>
        </p:nvSpPr>
        <p:spPr>
          <a:xfrm>
            <a:off x="8385175" y="1563489"/>
            <a:ext cx="3041650" cy="3195241"/>
          </a:xfrm>
          <a:prstGeom prst="roundRect">
            <a:avLst>
              <a:gd name="adj" fmla="val 4071"/>
            </a:avLst>
          </a:prstGeom>
          <a:solidFill>
            <a:srgbClr val="FFFDF8"/>
          </a:solidFill>
          <a:ln w="6350">
            <a:solidFill>
              <a:srgbClr val="D6D0C2"/>
            </a:solidFill>
            <a:prstDash val="solid"/>
          </a:ln>
          <a:effectLst>
            <a:outerShdw sx="100000" sy="100000" kx="0" ky="0" algn="bl" rotWithShape="0" blurRad="254000" dist="101600" dir="5400000">
              <a:srgbClr val="1E2A25">
                <a:alpha val="12000"/>
              </a:srgbClr>
            </a:outerShdw>
          </a:effectLst>
        </p:spPr>
      </p:sp>
      <p:sp>
        <p:nvSpPr>
          <p:cNvPr id="20" name="Text 16"/>
          <p:cNvSpPr/>
          <p:nvPr/>
        </p:nvSpPr>
        <p:spPr>
          <a:xfrm>
            <a:off x="8616950" y="1795264"/>
            <a:ext cx="2655443"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6B776F"/>
                </a:solidFill>
                <a:latin typeface="Source Sans 3" pitchFamily="34" charset="0"/>
                <a:ea typeface="Source Sans 3" pitchFamily="34" charset="-122"/>
                <a:cs typeface="Source Sans 3" pitchFamily="34" charset="-120"/>
              </a:rPr>
              <a:t>My settings</a:t>
            </a:r>
            <a:endParaRPr lang="en-US" sz="1200" dirty="0"/>
          </a:p>
        </p:txBody>
      </p:sp>
      <p:sp>
        <p:nvSpPr>
          <p:cNvPr id="21" name="Shape 17"/>
          <p:cNvSpPr/>
          <p:nvPr/>
        </p:nvSpPr>
        <p:spPr>
          <a:xfrm>
            <a:off x="8388350" y="2557859"/>
            <a:ext cx="3035300" cy="0"/>
          </a:xfrm>
          <a:prstGeom prst="line">
            <a:avLst/>
          </a:prstGeom>
          <a:noFill/>
          <a:ln w="6350">
            <a:solidFill>
              <a:srgbClr val="EAE5D9"/>
            </a:solidFill>
            <a:prstDash val="solid"/>
          </a:ln>
        </p:spPr>
      </p:sp>
      <p:sp>
        <p:nvSpPr>
          <p:cNvPr id="22" name="Text 18"/>
          <p:cNvSpPr/>
          <p:nvPr/>
        </p:nvSpPr>
        <p:spPr>
          <a:xfrm>
            <a:off x="8616950" y="2173684"/>
            <a:ext cx="2655443"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E2A25"/>
                </a:solidFill>
                <a:latin typeface="Source Sans 3" pitchFamily="34" charset="0"/>
                <a:ea typeface="Source Sans 3" pitchFamily="34" charset="-122"/>
                <a:cs typeface="Source Sans 3" pitchFamily="34" charset="-120"/>
              </a:rPr>
              <a:t>My profile </a:t>
            </a:r>
            <a:r>
              <a:rPr lang="en-US" sz="1500" dirty="0">
                <a:solidFill>
                  <a:srgbClr val="6B776F"/>
                </a:solidFill>
                <a:latin typeface="Source Sans 3" pitchFamily="34" charset="0"/>
                <a:ea typeface="Source Sans 3" pitchFamily="34" charset="-122"/>
                <a:cs typeface="Source Sans 3" pitchFamily="34" charset="-120"/>
              </a:rPr>
              <a:t>· p. 40</a:t>
            </a:r>
            <a:endParaRPr lang="en-US" sz="1500" dirty="0"/>
          </a:p>
        </p:txBody>
      </p:sp>
      <p:sp>
        <p:nvSpPr>
          <p:cNvPr id="23" name="Shape 19"/>
          <p:cNvSpPr/>
          <p:nvPr/>
        </p:nvSpPr>
        <p:spPr>
          <a:xfrm>
            <a:off x="8388350" y="3059509"/>
            <a:ext cx="3035300" cy="0"/>
          </a:xfrm>
          <a:prstGeom prst="line">
            <a:avLst/>
          </a:prstGeom>
          <a:noFill/>
          <a:ln w="6350">
            <a:solidFill>
              <a:srgbClr val="EAE5D9"/>
            </a:solidFill>
            <a:prstDash val="solid"/>
          </a:ln>
        </p:spPr>
      </p:sp>
      <p:sp>
        <p:nvSpPr>
          <p:cNvPr id="24" name="Text 20"/>
          <p:cNvSpPr/>
          <p:nvPr/>
        </p:nvSpPr>
        <p:spPr>
          <a:xfrm>
            <a:off x="8616950" y="2675334"/>
            <a:ext cx="2655443"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E2A25"/>
                </a:solidFill>
                <a:latin typeface="Source Sans 3" pitchFamily="34" charset="0"/>
                <a:ea typeface="Source Sans 3" pitchFamily="34" charset="-122"/>
                <a:cs typeface="Source Sans 3" pitchFamily="34" charset="-120"/>
              </a:rPr>
              <a:t>Notifications and settings </a:t>
            </a:r>
            <a:r>
              <a:rPr lang="en-US" sz="1500" dirty="0">
                <a:solidFill>
                  <a:srgbClr val="6B776F"/>
                </a:solidFill>
                <a:latin typeface="Source Sans 3" pitchFamily="34" charset="0"/>
                <a:ea typeface="Source Sans 3" pitchFamily="34" charset="-122"/>
                <a:cs typeface="Source Sans 3" pitchFamily="34" charset="-120"/>
              </a:rPr>
              <a:t>· p. 35</a:t>
            </a:r>
            <a:endParaRPr lang="en-US" sz="1500" dirty="0"/>
          </a:p>
        </p:txBody>
      </p:sp>
      <p:sp>
        <p:nvSpPr>
          <p:cNvPr id="25" name="Shape 21"/>
          <p:cNvSpPr/>
          <p:nvPr/>
        </p:nvSpPr>
        <p:spPr>
          <a:xfrm>
            <a:off x="8388350" y="3561159"/>
            <a:ext cx="3035300" cy="0"/>
          </a:xfrm>
          <a:prstGeom prst="line">
            <a:avLst/>
          </a:prstGeom>
          <a:noFill/>
          <a:ln w="6350">
            <a:solidFill>
              <a:srgbClr val="EAE5D9"/>
            </a:solidFill>
            <a:prstDash val="solid"/>
          </a:ln>
        </p:spPr>
      </p:sp>
      <p:sp>
        <p:nvSpPr>
          <p:cNvPr id="26" name="Text 22"/>
          <p:cNvSpPr/>
          <p:nvPr/>
        </p:nvSpPr>
        <p:spPr>
          <a:xfrm>
            <a:off x="8616950" y="3176984"/>
            <a:ext cx="2655443"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E2A25"/>
                </a:solidFill>
                <a:latin typeface="Source Sans 3" pitchFamily="34" charset="0"/>
                <a:ea typeface="Source Sans 3" pitchFamily="34" charset="-122"/>
                <a:cs typeface="Source Sans 3" pitchFamily="34" charset="-120"/>
              </a:rPr>
              <a:t>Help </a:t>
            </a:r>
            <a:r>
              <a:rPr lang="en-US" sz="1500" dirty="0">
                <a:solidFill>
                  <a:srgbClr val="6B776F"/>
                </a:solidFill>
                <a:latin typeface="Source Sans 3" pitchFamily="34" charset="0"/>
                <a:ea typeface="Source Sans 3" pitchFamily="34" charset="-122"/>
                <a:cs typeface="Source Sans 3" pitchFamily="34" charset="-120"/>
              </a:rPr>
              <a:t>· p. 42</a:t>
            </a:r>
            <a:endParaRPr lang="en-US" sz="1500" dirty="0"/>
          </a:p>
        </p:txBody>
      </p:sp>
      <p:sp>
        <p:nvSpPr>
          <p:cNvPr id="27" name="Text 23"/>
          <p:cNvSpPr/>
          <p:nvPr/>
        </p:nvSpPr>
        <p:spPr>
          <a:xfrm>
            <a:off x="8616950" y="3678634"/>
            <a:ext cx="2655443"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B9561A"/>
                </a:solidFill>
                <a:latin typeface="Source Sans 3" pitchFamily="34" charset="0"/>
                <a:ea typeface="Source Sans 3" pitchFamily="34" charset="-122"/>
                <a:cs typeface="Source Sans 3" pitchFamily="34" charset="-120"/>
              </a:rPr>
              <a:t>Sign out</a:t>
            </a:r>
            <a:endParaRPr lang="en-US" sz="1500" dirty="0"/>
          </a:p>
        </p:txBody>
      </p:sp>
      <p:sp>
        <p:nvSpPr>
          <p:cNvPr id="28" name="Text 24"/>
          <p:cNvSpPr/>
          <p:nvPr/>
        </p:nvSpPr>
        <p:spPr>
          <a:xfrm>
            <a:off x="8616950" y="4135834"/>
            <a:ext cx="2655443" cy="46732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6B776F"/>
                </a:solidFill>
                <a:latin typeface="Source Sans 3" pitchFamily="34" charset="0"/>
                <a:ea typeface="Source Sans 3" pitchFamily="34" charset="-122"/>
                <a:cs typeface="Source Sans 3" pitchFamily="34" charset="-120"/>
              </a:rPr>
              <a:t>On a shared computer, always sign out when you finish.</a:t>
            </a:r>
            <a:endParaRPr lang="en-US" sz="1200" dirty="0"/>
          </a:p>
        </p:txBody>
      </p:sp>
      <p:sp>
        <p:nvSpPr>
          <p:cNvPr id="29" name="Text 25"/>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Part 2 Finding your way · p. 13</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EF2EC"/>
        </a:solidFill>
      </p:bgPr>
    </p:bg>
    <p:spTree>
      <p:nvGrpSpPr>
        <p:cNvPr id="1" name=""/>
        <p:cNvGrpSpPr/>
        <p:nvPr/>
      </p:nvGrpSpPr>
      <p:grpSpPr>
        <a:xfrm>
          <a:off x="0" y="0"/>
          <a:ext cx="0" cy="0"/>
          <a:chOff x="0" y="0"/>
          <a:chExt cx="0" cy="0"/>
        </a:xfrm>
      </p:grpSpPr>
      <p:sp>
        <p:nvSpPr>
          <p:cNvPr id="2" name="Text 0"/>
          <p:cNvSpPr/>
          <p:nvPr/>
        </p:nvSpPr>
        <p:spPr>
          <a:xfrm>
            <a:off x="762000" y="609600"/>
            <a:ext cx="7809357"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PART 2 · FINDING YOUR WAY</a:t>
            </a:r>
            <a:endParaRPr lang="en-US" sz="1300" dirty="0"/>
          </a:p>
        </p:txBody>
      </p:sp>
      <p:sp>
        <p:nvSpPr>
          <p:cNvPr id="3" name="Text 1"/>
          <p:cNvSpPr/>
          <p:nvPr>
            <p:ph type="title"/>
          </p:nvPr>
        </p:nvSpPr>
        <p:spPr>
          <a:xfrm>
            <a:off x="762000" y="891530"/>
            <a:ext cx="7809357" cy="4826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On a phone</a:t>
            </a:r>
            <a:endParaRPr lang="en-US" sz="3000" dirty="0"/>
          </a:p>
        </p:txBody>
      </p:sp>
      <p:sp>
        <p:nvSpPr>
          <p:cNvPr id="4" name="Text 2"/>
          <p:cNvSpPr/>
          <p:nvPr/>
        </p:nvSpPr>
        <p:spPr>
          <a:xfrm>
            <a:off x="762000" y="15773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5" name="Text 3"/>
          <p:cNvSpPr/>
          <p:nvPr/>
        </p:nvSpPr>
        <p:spPr>
          <a:xfrm>
            <a:off x="1219200" y="1577330"/>
            <a:ext cx="7338441"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 Student menu</a:t>
            </a:r>
            <a:endParaRPr lang="en-US" sz="1600" dirty="0"/>
          </a:p>
        </p:txBody>
      </p:sp>
      <p:sp>
        <p:nvSpPr>
          <p:cNvPr id="6" name="Text 4"/>
          <p:cNvSpPr/>
          <p:nvPr/>
        </p:nvSpPr>
        <p:spPr>
          <a:xfrm>
            <a:off x="1219200" y="1889720"/>
            <a:ext cx="7338441"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The left menu hides here. Tap to open it; tap </a:t>
            </a:r>
            <a:r>
              <a:rPr lang="en-US" sz="1400" b="1" dirty="0">
                <a:solidFill>
                  <a:srgbClr val="4B5A53"/>
                </a:solidFill>
                <a:latin typeface="Source Sans 3" pitchFamily="34" charset="0"/>
                <a:ea typeface="Source Sans 3" pitchFamily="34" charset="-122"/>
                <a:cs typeface="Source Sans 3" pitchFamily="34" charset="-120"/>
              </a:rPr>
              <a:t>Close</a:t>
            </a:r>
            <a:r>
              <a:rPr lang="en-US" sz="1400" dirty="0">
                <a:solidFill>
                  <a:srgbClr val="4B5A53"/>
                </a:solidFill>
                <a:latin typeface="Source Sans 3" pitchFamily="34" charset="0"/>
                <a:ea typeface="Source Sans 3" pitchFamily="34" charset="-122"/>
                <a:cs typeface="Source Sans 3" pitchFamily="34" charset="-120"/>
              </a:rPr>
              <a:t> or anywhere outside to fold it away.</a:t>
            </a:r>
            <a:endParaRPr lang="en-US" sz="1400" dirty="0"/>
          </a:p>
        </p:txBody>
      </p:sp>
      <p:sp>
        <p:nvSpPr>
          <p:cNvPr id="7" name="Text 5"/>
          <p:cNvSpPr/>
          <p:nvPr/>
        </p:nvSpPr>
        <p:spPr>
          <a:xfrm>
            <a:off x="762000" y="2376091"/>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8" name="Text 6"/>
          <p:cNvSpPr/>
          <p:nvPr/>
        </p:nvSpPr>
        <p:spPr>
          <a:xfrm>
            <a:off x="1219200" y="2376091"/>
            <a:ext cx="7338441"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The circle with your first initial</a:t>
            </a:r>
            <a:endParaRPr lang="en-US" sz="1600" dirty="0"/>
          </a:p>
        </p:txBody>
      </p:sp>
      <p:sp>
        <p:nvSpPr>
          <p:cNvPr id="9" name="Text 7"/>
          <p:cNvSpPr/>
          <p:nvPr/>
        </p:nvSpPr>
        <p:spPr>
          <a:xfrm>
            <a:off x="1219200" y="2688481"/>
            <a:ext cx="7338441"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Same as your name on a computer: profile, notifications, sign out.</a:t>
            </a:r>
            <a:endParaRPr lang="en-US" sz="1400" dirty="0"/>
          </a:p>
        </p:txBody>
      </p:sp>
      <p:sp>
        <p:nvSpPr>
          <p:cNvPr id="10" name="Text 8"/>
          <p:cNvSpPr/>
          <p:nvPr/>
        </p:nvSpPr>
        <p:spPr>
          <a:xfrm>
            <a:off x="762000" y="3174851"/>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2E6B50"/>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3</a:t>
            </a:r>
            <a:endParaRPr lang="en-US" sz="1400" dirty="0"/>
          </a:p>
        </p:txBody>
      </p:sp>
      <p:sp>
        <p:nvSpPr>
          <p:cNvPr id="11" name="Text 9"/>
          <p:cNvSpPr/>
          <p:nvPr/>
        </p:nvSpPr>
        <p:spPr>
          <a:xfrm>
            <a:off x="1219200" y="3174851"/>
            <a:ext cx="7338441"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Everything else works the same</a:t>
            </a:r>
            <a:endParaRPr lang="en-US" sz="1600" dirty="0"/>
          </a:p>
        </p:txBody>
      </p:sp>
      <p:sp>
        <p:nvSpPr>
          <p:cNvPr id="12" name="Text 10"/>
          <p:cNvSpPr/>
          <p:nvPr/>
        </p:nvSpPr>
        <p:spPr>
          <a:xfrm>
            <a:off x="1219200" y="3487241"/>
            <a:ext cx="7338441"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Swipe up with your finger to see more.</a:t>
            </a:r>
            <a:endParaRPr lang="en-US" sz="1400" dirty="0"/>
          </a:p>
        </p:txBody>
      </p:sp>
      <p:sp>
        <p:nvSpPr>
          <p:cNvPr id="13" name="Text 11"/>
          <p:cNvSpPr/>
          <p:nvPr/>
        </p:nvSpPr>
        <p:spPr>
          <a:xfrm>
            <a:off x="762000" y="3973612"/>
            <a:ext cx="7581900" cy="476250"/>
          </a:xfrm>
          <a:prstGeom prst="roundRect">
            <a:avLst>
              <a:gd name="adj" fmla="val 16000"/>
            </a:avLst>
          </a:prstGeom>
          <a:solidFill>
            <a:srgbClr val="FFFDF8"/>
          </a:solidFill>
          <a:ln/>
        </p:spPr>
        <p:txBody>
          <a:bodyPr wrap="square" lIns="130082" tIns="91982" rIns="0" bIns="66582" rtlCol="0" anchor="t">
            <a:normAutofit/>
          </a:bodyPr>
          <a:lstStyle/>
          <a:p>
            <a:pPr algn="l" indent="0" marL="0">
              <a:lnSpc>
                <a:spcPts val="1950"/>
              </a:lnSpc>
              <a:buNone/>
            </a:pPr>
            <a:r>
              <a:rPr lang="en-US" sz="1300" dirty="0">
                <a:solidFill>
                  <a:srgbClr val="2E6B50"/>
                </a:solidFill>
                <a:latin typeface="Source Sans 3" pitchFamily="34" charset="0"/>
                <a:ea typeface="Source Sans 3" pitchFamily="34" charset="-122"/>
                <a:cs typeface="Source Sans 3" pitchFamily="34" charset="-120"/>
              </a:rPr>
              <a:t>For long assignments or uploading files, a computer is easier.</a:t>
            </a:r>
            <a:endParaRPr lang="en-US" sz="1300" dirty="0"/>
          </a:p>
        </p:txBody>
      </p:sp>
      <p:pic>
        <p:nvPicPr>
          <p:cNvPr id="14" name="Image 0" descr="Dashboard on a phone">    </p:cNvPr>
          <p:cNvPicPr>
            <a:picLocks noChangeAspect="1"/>
          </p:cNvPicPr>
          <p:nvPr/>
        </p:nvPicPr>
        <p:blipFill>
          <a:blip r:embed="rId1"/>
          <a:stretch>
            <a:fillRect/>
          </a:stretch>
        </p:blipFill>
        <p:spPr>
          <a:xfrm>
            <a:off x="9004300" y="711200"/>
            <a:ext cx="2374900" cy="4749800"/>
          </a:xfrm>
          <a:custGeom>
            <a:avLst/>
            <a:gdLst/>
            <a:ahLst/>
            <a:cxnLst/>
            <a:rect l="l" t="t" r="r" b="b"/>
            <a:pathLst>
              <a:path w="2374900" h="4749800">
                <a:moveTo>
                  <a:pt x="0" y="76200"/>
                </a:moveTo>
                <a:arcTo wR="127000" hR="127000" stAng="10800000" swAng="2212194"/>
                <a:lnTo>
                  <a:pt x="2349500" y="0"/>
                </a:lnTo>
                <a:arcTo wR="127000" hR="127000" stAng="19387806" swAng="2212194"/>
                <a:lnTo>
                  <a:pt x="2374900" y="4673600"/>
                </a:lnTo>
                <a:arcTo wR="127000" hR="127000" stAng="0" swAng="2212194"/>
                <a:lnTo>
                  <a:pt x="25400" y="4749800"/>
                </a:lnTo>
                <a:arcTo wR="127000" hR="127000" stAng="8587806" swAng="2212194"/>
                <a:close/>
              </a:path>
            </a:pathLst>
          </a:custGeom>
        </p:spPr>
      </p:pic>
      <p:sp>
        <p:nvSpPr>
          <p:cNvPr id="15" name="Shape 12"/>
          <p:cNvSpPr/>
          <p:nvPr/>
        </p:nvSpPr>
        <p:spPr>
          <a:xfrm>
            <a:off x="8978900" y="635000"/>
            <a:ext cx="2425700" cy="4902200"/>
          </a:xfrm>
          <a:prstGeom prst="roundRect">
            <a:avLst>
              <a:gd name="adj" fmla="val 6283"/>
            </a:avLst>
          </a:prstGeom>
          <a:noFill/>
          <a:ln w="50800">
            <a:solidFill>
              <a:srgbClr val="1E2A25"/>
            </a:solidFill>
            <a:prstDash val="solid"/>
          </a:ln>
        </p:spPr>
      </p:sp>
      <p:sp>
        <p:nvSpPr>
          <p:cNvPr id="16" name="Shape 13"/>
          <p:cNvSpPr/>
          <p:nvPr/>
        </p:nvSpPr>
        <p:spPr>
          <a:xfrm>
            <a:off x="9032875" y="663575"/>
            <a:ext cx="679450" cy="273050"/>
          </a:xfrm>
          <a:prstGeom prst="roundRect">
            <a:avLst>
              <a:gd name="adj" fmla="val 22093"/>
            </a:avLst>
          </a:prstGeom>
          <a:noFill/>
          <a:ln w="31750">
            <a:solidFill>
              <a:srgbClr val="B9561A"/>
            </a:solidFill>
            <a:prstDash val="solid"/>
          </a:ln>
        </p:spPr>
      </p:sp>
      <p:sp>
        <p:nvSpPr>
          <p:cNvPr id="17" name="Text 14"/>
          <p:cNvSpPr/>
          <p:nvPr/>
        </p:nvSpPr>
        <p:spPr>
          <a:xfrm>
            <a:off x="9207500" y="99060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18" name="Shape 15"/>
          <p:cNvSpPr/>
          <p:nvPr/>
        </p:nvSpPr>
        <p:spPr>
          <a:xfrm>
            <a:off x="11090275" y="663575"/>
            <a:ext cx="260350" cy="260350"/>
          </a:xfrm>
          <a:prstGeom prst="roundRect">
            <a:avLst>
              <a:gd name="adj" fmla="val 50000"/>
            </a:avLst>
          </a:prstGeom>
          <a:noFill/>
          <a:ln w="31750">
            <a:solidFill>
              <a:srgbClr val="B9561A"/>
            </a:solidFill>
            <a:prstDash val="solid"/>
          </a:ln>
        </p:spPr>
      </p:sp>
      <p:sp>
        <p:nvSpPr>
          <p:cNvPr id="19" name="Text 16"/>
          <p:cNvSpPr/>
          <p:nvPr/>
        </p:nvSpPr>
        <p:spPr>
          <a:xfrm>
            <a:off x="11049000" y="99060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20" name="Text 17"/>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Part 2 Finding your way · p. 14</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F4A3A"/>
        </a:solidFill>
      </p:bgPr>
    </p:bg>
    <p:spTree>
      <p:nvGrpSpPr>
        <p:cNvPr id="1" name=""/>
        <p:cNvGrpSpPr/>
        <p:nvPr/>
      </p:nvGrpSpPr>
      <p:grpSpPr>
        <a:xfrm>
          <a:off x="0" y="0"/>
          <a:ext cx="0" cy="0"/>
          <a:chOff x="0" y="0"/>
          <a:chExt cx="0" cy="0"/>
        </a:xfrm>
      </p:grpSpPr>
      <p:sp>
        <p:nvSpPr>
          <p:cNvPr id="2" name="Text 0"/>
          <p:cNvSpPr/>
          <p:nvPr/>
        </p:nvSpPr>
        <p:spPr>
          <a:xfrm>
            <a:off x="762000" y="2357140"/>
            <a:ext cx="10988040" cy="309860"/>
          </a:xfrm>
          <a:prstGeom prst="rect">
            <a:avLst/>
          </a:prstGeom>
          <a:noFill/>
          <a:ln/>
        </p:spPr>
        <p:txBody>
          <a:bodyPr wrap="square" lIns="0" tIns="0" rIns="0" bIns="0" rtlCol="0" anchor="t">
            <a:normAutofit/>
          </a:bodyPr>
          <a:lstStyle/>
          <a:p>
            <a:pPr algn="l" indent="0" marL="0">
              <a:lnSpc>
                <a:spcPts val="2240"/>
              </a:lnSpc>
              <a:buNone/>
            </a:pPr>
            <a:r>
              <a:rPr lang="en-US" sz="1600" b="1" spc="150" kern="0" dirty="0">
                <a:solidFill>
                  <a:srgbClr val="E9C98B"/>
                </a:solidFill>
                <a:latin typeface="Source Sans 3" pitchFamily="34" charset="0"/>
                <a:ea typeface="Source Sans 3" pitchFamily="34" charset="-122"/>
                <a:cs typeface="Source Sans 3" pitchFamily="34" charset="-120"/>
              </a:rPr>
              <a:t>PART 3</a:t>
            </a:r>
            <a:endParaRPr lang="en-US" sz="1600" dirty="0"/>
          </a:p>
        </p:txBody>
      </p:sp>
      <p:sp>
        <p:nvSpPr>
          <p:cNvPr id="3" name="Text 1"/>
          <p:cNvSpPr/>
          <p:nvPr>
            <p:ph type="title"/>
          </p:nvPr>
        </p:nvSpPr>
        <p:spPr>
          <a:xfrm>
            <a:off x="762000" y="2895600"/>
            <a:ext cx="10988040" cy="756890"/>
          </a:xfrm>
          <a:prstGeom prst="rect">
            <a:avLst/>
          </a:prstGeom>
          <a:noFill/>
          <a:ln/>
        </p:spPr>
        <p:txBody>
          <a:bodyPr wrap="square" lIns="0" tIns="0" rIns="0" bIns="0" rtlCol="0" anchor="t">
            <a:normAutofit/>
          </a:bodyPr>
          <a:lstStyle/>
          <a:p>
            <a:pPr algn="l" indent="0" marL="0">
              <a:lnSpc>
                <a:spcPts val="5760"/>
              </a:lnSpc>
              <a:buNone/>
            </a:pPr>
            <a:r>
              <a:rPr lang="en-US" sz="4800" b="1" i="0" dirty="0">
                <a:solidFill>
                  <a:srgbClr val="F7F4EC"/>
                </a:solidFill>
                <a:latin typeface="Source Serif 4" pitchFamily="18" charset="0"/>
                <a:ea typeface="Source Serif 4" pitchFamily="18" charset="-122"/>
                <a:cs typeface="Source Serif 4" pitchFamily="18" charset="-120"/>
              </a:rPr>
              <a:t>Enrolling and paying tuition</a:t>
            </a:r>
            <a:endParaRPr lang="en-US" sz="4800" dirty="0"/>
          </a:p>
        </p:txBody>
      </p:sp>
      <p:sp>
        <p:nvSpPr>
          <p:cNvPr id="4" name="Text 2"/>
          <p:cNvSpPr/>
          <p:nvPr/>
        </p:nvSpPr>
        <p:spPr>
          <a:xfrm>
            <a:off x="762000" y="3881090"/>
            <a:ext cx="10988040" cy="391120"/>
          </a:xfrm>
          <a:prstGeom prst="rect">
            <a:avLst/>
          </a:prstGeom>
          <a:noFill/>
          <a:ln/>
        </p:spPr>
        <p:txBody>
          <a:bodyPr wrap="square" lIns="0" tIns="0" rIns="0" bIns="0" rtlCol="0" anchor="t">
            <a:normAutofit/>
          </a:bodyPr>
          <a:lstStyle/>
          <a:p>
            <a:pPr algn="l" indent="0" marL="0">
              <a:lnSpc>
                <a:spcPts val="2880"/>
              </a:lnSpc>
              <a:buNone/>
            </a:pPr>
            <a:r>
              <a:rPr lang="en-US" sz="1800" dirty="0">
                <a:solidFill>
                  <a:srgbClr val="CFE0D6"/>
                </a:solidFill>
                <a:latin typeface="Source Sans 3" pitchFamily="34" charset="0"/>
                <a:ea typeface="Source Sans 3" pitchFamily="34" charset="-122"/>
                <a:cs typeface="Source Sans 3" pitchFamily="34" charset="-120"/>
              </a:rPr>
              <a:t>Choosing a course · Free or paid · Paying by card</a:t>
            </a:r>
            <a:endParaRPr lang="en-US" sz="1800" dirty="0"/>
          </a:p>
        </p:txBody>
      </p:sp>
      <p:sp>
        <p:nvSpPr>
          <p:cNvPr id="5" name="Text 3"/>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C4B6"/>
                </a:solidFill>
                <a:latin typeface="Source Sans 3" pitchFamily="34" charset="0"/>
                <a:ea typeface="Source Sans 3" pitchFamily="34" charset="-122"/>
                <a:cs typeface="Source Sans 3" pitchFamily="34" charset="-120"/>
              </a:rPr>
              <a:t>Online Campus Student Guide · p. 15</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762000" y="609600"/>
            <a:ext cx="10988040"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PART 3 · ENROLLING AND PAYING</a:t>
            </a:r>
            <a:endParaRPr lang="en-US" sz="1300" dirty="0"/>
          </a:p>
        </p:txBody>
      </p:sp>
      <p:sp>
        <p:nvSpPr>
          <p:cNvPr id="3" name="Text 1"/>
          <p:cNvSpPr/>
          <p:nvPr>
            <p:ph type="title"/>
          </p:nvPr>
        </p:nvSpPr>
        <p:spPr>
          <a:xfrm>
            <a:off x="762000" y="891530"/>
            <a:ext cx="10988040" cy="4826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Signing up for a course</a:t>
            </a:r>
            <a:endParaRPr lang="en-US" sz="3000" dirty="0"/>
          </a:p>
        </p:txBody>
      </p:sp>
      <p:sp>
        <p:nvSpPr>
          <p:cNvPr id="4" name="Text 2"/>
          <p:cNvSpPr/>
          <p:nvPr/>
        </p:nvSpPr>
        <p:spPr>
          <a:xfrm>
            <a:off x="762000" y="16027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5" name="Text 3"/>
          <p:cNvSpPr/>
          <p:nvPr/>
        </p:nvSpPr>
        <p:spPr>
          <a:xfrm>
            <a:off x="1219200" y="1602730"/>
            <a:ext cx="6043422"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Click </a:t>
            </a:r>
            <a:r>
              <a:rPr lang="en-US" sz="1600" b="1" dirty="0">
                <a:solidFill>
                  <a:srgbClr val="1E2A25"/>
                </a:solidFill>
                <a:latin typeface="Source Sans 3" pitchFamily="34" charset="0"/>
                <a:ea typeface="Source Sans 3" pitchFamily="34" charset="-122"/>
                <a:cs typeface="Source Sans 3" pitchFamily="34" charset="-120"/>
              </a:rPr>
              <a:t>Course enrollment</a:t>
            </a:r>
            <a:r>
              <a:rPr lang="en-US" sz="1600" b="1" dirty="0">
                <a:solidFill>
                  <a:srgbClr val="1E2A25"/>
                </a:solidFill>
                <a:latin typeface="Source Sans 3" pitchFamily="34" charset="0"/>
                <a:ea typeface="Source Sans 3" pitchFamily="34" charset="-122"/>
                <a:cs typeface="Source Sans 3" pitchFamily="34" charset="-120"/>
              </a:rPr>
              <a:t> in the left menu</a:t>
            </a:r>
            <a:endParaRPr lang="en-US" sz="1600" dirty="0"/>
          </a:p>
        </p:txBody>
      </p:sp>
      <p:sp>
        <p:nvSpPr>
          <p:cNvPr id="6" name="Text 4"/>
          <p:cNvSpPr/>
          <p:nvPr/>
        </p:nvSpPr>
        <p:spPr>
          <a:xfrm>
            <a:off x="1219200" y="1915120"/>
            <a:ext cx="6043422"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You'll see a card for each course open for sign-up.</a:t>
            </a:r>
            <a:endParaRPr lang="en-US" sz="1400" dirty="0"/>
          </a:p>
        </p:txBody>
      </p:sp>
      <p:sp>
        <p:nvSpPr>
          <p:cNvPr id="7" name="Text 5"/>
          <p:cNvSpPr/>
          <p:nvPr/>
        </p:nvSpPr>
        <p:spPr>
          <a:xfrm>
            <a:off x="762000" y="2376091"/>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8" name="Text 6"/>
          <p:cNvSpPr/>
          <p:nvPr/>
        </p:nvSpPr>
        <p:spPr>
          <a:xfrm>
            <a:off x="1219200" y="2376091"/>
            <a:ext cx="6043422"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Check it with </a:t>
            </a:r>
            <a:r>
              <a:rPr lang="en-US" sz="1600" b="1" dirty="0">
                <a:solidFill>
                  <a:srgbClr val="1E2A25"/>
                </a:solidFill>
                <a:latin typeface="Source Sans 3" pitchFamily="34" charset="0"/>
                <a:ea typeface="Source Sans 3" pitchFamily="34" charset="-122"/>
                <a:cs typeface="Source Sans 3" pitchFamily="34" charset="-120"/>
              </a:rPr>
              <a:t>See the curriculum</a:t>
            </a:r>
            <a:endParaRPr lang="en-US" sz="1600" dirty="0"/>
          </a:p>
        </p:txBody>
      </p:sp>
      <p:sp>
        <p:nvSpPr>
          <p:cNvPr id="9" name="Text 7"/>
          <p:cNvSpPr/>
          <p:nvPr/>
        </p:nvSpPr>
        <p:spPr>
          <a:xfrm>
            <a:off x="1219200" y="2688481"/>
            <a:ext cx="6043422"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See what you'll study, week by week.</a:t>
            </a:r>
            <a:endParaRPr lang="en-US" sz="1400" dirty="0"/>
          </a:p>
        </p:txBody>
      </p:sp>
      <p:sp>
        <p:nvSpPr>
          <p:cNvPr id="10" name="Text 8"/>
          <p:cNvSpPr/>
          <p:nvPr/>
        </p:nvSpPr>
        <p:spPr>
          <a:xfrm>
            <a:off x="762000" y="3149451"/>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3</a:t>
            </a:r>
            <a:endParaRPr lang="en-US" sz="1400" dirty="0"/>
          </a:p>
        </p:txBody>
      </p:sp>
      <p:sp>
        <p:nvSpPr>
          <p:cNvPr id="11" name="Text 9"/>
          <p:cNvSpPr/>
          <p:nvPr/>
        </p:nvSpPr>
        <p:spPr>
          <a:xfrm>
            <a:off x="1219200" y="3149451"/>
            <a:ext cx="6043422"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Click the sign-up button</a:t>
            </a:r>
            <a:endParaRPr lang="en-US" sz="1600" dirty="0"/>
          </a:p>
        </p:txBody>
      </p:sp>
      <p:sp>
        <p:nvSpPr>
          <p:cNvPr id="12" name="Text 10"/>
          <p:cNvSpPr/>
          <p:nvPr/>
        </p:nvSpPr>
        <p:spPr>
          <a:xfrm>
            <a:off x="1219200" y="3461841"/>
            <a:ext cx="6043422" cy="283170"/>
          </a:xfrm>
          <a:prstGeom prst="rect">
            <a:avLst/>
          </a:prstGeom>
          <a:noFill/>
          <a:ln/>
        </p:spPr>
        <p:txBody>
          <a:bodyPr wrap="square" lIns="0" tIns="0" rIns="0" bIns="0" rtlCol="0" anchor="t">
            <a:normAutofit/>
          </a:bodyPr>
          <a:lstStyle/>
          <a:p>
            <a:pPr algn="l" indent="0" marL="0">
              <a:lnSpc>
                <a:spcPts val="2030"/>
              </a:lnSpc>
              <a:buNone/>
            </a:pPr>
            <a:r>
              <a:rPr lang="en-US" sz="1400" b="1" dirty="0">
                <a:solidFill>
                  <a:srgbClr val="4B5A53"/>
                </a:solidFill>
                <a:latin typeface="Source Sans 3" pitchFamily="34" charset="0"/>
                <a:ea typeface="Source Sans 3" pitchFamily="34" charset="-122"/>
                <a:cs typeface="Source Sans 3" pitchFamily="34" charset="-120"/>
              </a:rPr>
              <a:t>Enroll for free</a:t>
            </a:r>
            <a:r>
              <a:rPr lang="en-US" sz="1400" dirty="0">
                <a:solidFill>
                  <a:srgbClr val="4B5A53"/>
                </a:solidFill>
                <a:latin typeface="Source Sans 3" pitchFamily="34" charset="0"/>
                <a:ea typeface="Source Sans 3" pitchFamily="34" charset="-122"/>
                <a:cs typeface="Source Sans 3" pitchFamily="34" charset="-120"/>
              </a:rPr>
              <a:t> for a free course, </a:t>
            </a:r>
            <a:r>
              <a:rPr lang="en-US" sz="1400" b="1" dirty="0">
                <a:solidFill>
                  <a:srgbClr val="4B5A53"/>
                </a:solidFill>
                <a:latin typeface="Source Sans 3" pitchFamily="34" charset="0"/>
                <a:ea typeface="Source Sans 3" pitchFamily="34" charset="-122"/>
                <a:cs typeface="Source Sans 3" pitchFamily="34" charset="-120"/>
              </a:rPr>
              <a:t>Enroll and pay</a:t>
            </a:r>
            <a:r>
              <a:rPr lang="en-US" sz="1400" dirty="0">
                <a:solidFill>
                  <a:srgbClr val="4B5A53"/>
                </a:solidFill>
                <a:latin typeface="Source Sans 3" pitchFamily="34" charset="0"/>
                <a:ea typeface="Source Sans 3" pitchFamily="34" charset="-122"/>
                <a:cs typeface="Source Sans 3" pitchFamily="34" charset="-120"/>
              </a:rPr>
              <a:t> for a paid one.</a:t>
            </a:r>
            <a:endParaRPr lang="en-US" sz="1400" dirty="0"/>
          </a:p>
        </p:txBody>
      </p:sp>
      <p:sp>
        <p:nvSpPr>
          <p:cNvPr id="13" name="Text 11"/>
          <p:cNvSpPr/>
          <p:nvPr/>
        </p:nvSpPr>
        <p:spPr>
          <a:xfrm>
            <a:off x="762000" y="3922812"/>
            <a:ext cx="6514338" cy="520700"/>
          </a:xfrm>
          <a:prstGeom prst="rect">
            <a:avLst/>
          </a:prstGeom>
          <a:noFill/>
          <a:ln/>
        </p:spPr>
        <p:txBody>
          <a:bodyPr wrap="square" lIns="0" tIns="0" rIns="0" bIns="0" rtlCol="0" anchor="t">
            <a:normAutofit/>
          </a:bodyPr>
          <a:lstStyle/>
          <a:p>
            <a:pPr algn="l" indent="0" marL="0">
              <a:lnSpc>
                <a:spcPts val="1950"/>
              </a:lnSpc>
              <a:buNone/>
            </a:pPr>
            <a:r>
              <a:rPr lang="en-US" sz="1300" dirty="0">
                <a:solidFill>
                  <a:srgbClr val="6B776F"/>
                </a:solidFill>
                <a:latin typeface="Source Sans 3" pitchFamily="34" charset="0"/>
                <a:ea typeface="Source Sans 3" pitchFamily="34" charset="-122"/>
                <a:cs typeface="Source Sans 3" pitchFamily="34" charset="-120"/>
              </a:rPr>
              <a:t>Afterwards the same spot shows </a:t>
            </a:r>
            <a:r>
              <a:rPr lang="en-US" sz="1300" b="1" dirty="0">
                <a:solidFill>
                  <a:srgbClr val="6B776F"/>
                </a:solidFill>
                <a:latin typeface="Source Sans 3" pitchFamily="34" charset="0"/>
                <a:ea typeface="Source Sans 3" pitchFamily="34" charset="-122"/>
                <a:cs typeface="Source Sans 3" pitchFamily="34" charset="-120"/>
              </a:rPr>
              <a:t>Go to the course</a:t>
            </a:r>
            <a:r>
              <a:rPr lang="en-US" sz="1300" dirty="0">
                <a:solidFill>
                  <a:srgbClr val="6B776F"/>
                </a:solidFill>
                <a:latin typeface="Source Sans 3" pitchFamily="34" charset="0"/>
                <a:ea typeface="Source Sans 3" pitchFamily="34" charset="-122"/>
                <a:cs typeface="Source Sans 3" pitchFamily="34" charset="-120"/>
              </a:rPr>
              <a:t>, or </a:t>
            </a:r>
            <a:r>
              <a:rPr lang="en-US" sz="1300" b="1" dirty="0">
                <a:solidFill>
                  <a:srgbClr val="6B776F"/>
                </a:solidFill>
                <a:latin typeface="Source Sans 3" pitchFamily="34" charset="0"/>
                <a:ea typeface="Source Sans 3" pitchFamily="34" charset="-122"/>
                <a:cs typeface="Source Sans 3" pitchFamily="34" charset="-120"/>
              </a:rPr>
              <a:t>Continue to payment</a:t>
            </a:r>
            <a:r>
              <a:rPr lang="en-US" sz="1300" dirty="0">
                <a:solidFill>
                  <a:srgbClr val="6B776F"/>
                </a:solidFill>
                <a:latin typeface="Source Sans 3" pitchFamily="34" charset="0"/>
                <a:ea typeface="Source Sans 3" pitchFamily="34" charset="-122"/>
                <a:cs typeface="Source Sans 3" pitchFamily="34" charset="-120"/>
              </a:rPr>
              <a:t> if you haven't paid yet.</a:t>
            </a:r>
            <a:endParaRPr lang="en-US" sz="1300" dirty="0"/>
          </a:p>
        </p:txBody>
      </p:sp>
      <p:sp>
        <p:nvSpPr>
          <p:cNvPr id="14" name="Shape 12"/>
          <p:cNvSpPr/>
          <p:nvPr/>
        </p:nvSpPr>
        <p:spPr>
          <a:xfrm>
            <a:off x="7496175" y="1605905"/>
            <a:ext cx="3930650" cy="3089771"/>
          </a:xfrm>
          <a:prstGeom prst="roundRect">
            <a:avLst>
              <a:gd name="adj" fmla="val 4008"/>
            </a:avLst>
          </a:prstGeom>
          <a:solidFill>
            <a:srgbClr val="FFFDF8"/>
          </a:solidFill>
          <a:ln w="6350">
            <a:solidFill>
              <a:srgbClr val="D6D0C2"/>
            </a:solidFill>
            <a:prstDash val="solid"/>
          </a:ln>
          <a:effectLst>
            <a:outerShdw sx="100000" sy="100000" kx="0" ky="0" algn="bl" rotWithShape="0" blurRad="254000" dist="101600" dir="5400000">
              <a:srgbClr val="1E2A25">
                <a:alpha val="10000"/>
              </a:srgbClr>
            </a:outerShdw>
          </a:effectLst>
        </p:spPr>
      </p:sp>
      <p:sp>
        <p:nvSpPr>
          <p:cNvPr id="15" name="Text 13"/>
          <p:cNvSpPr/>
          <p:nvPr/>
        </p:nvSpPr>
        <p:spPr>
          <a:xfrm>
            <a:off x="7753350" y="1894830"/>
            <a:ext cx="734913"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2E6B50"/>
                </a:solidFill>
                <a:latin typeface="Source Sans 3" pitchFamily="34" charset="0"/>
                <a:ea typeface="Source Sans 3" pitchFamily="34" charset="-122"/>
                <a:cs typeface="Source Sans 3" pitchFamily="34" charset="-120"/>
              </a:rPr>
              <a:t>Enrolling</a:t>
            </a:r>
            <a:endParaRPr lang="en-US" sz="1200" dirty="0"/>
          </a:p>
        </p:txBody>
      </p:sp>
      <p:sp>
        <p:nvSpPr>
          <p:cNvPr id="16" name="Text 14"/>
          <p:cNvSpPr/>
          <p:nvPr/>
        </p:nvSpPr>
        <p:spPr>
          <a:xfrm>
            <a:off x="10628164" y="1866255"/>
            <a:ext cx="538311" cy="270470"/>
          </a:xfrm>
          <a:prstGeom prst="roundRect">
            <a:avLst>
              <a:gd name="adj" fmla="val 17608"/>
            </a:avLst>
          </a:prstGeom>
          <a:noFill/>
          <a:ln w="6350">
            <a:solidFill>
              <a:srgbClr val="D6D0C2"/>
            </a:solidFill>
            <a:prstDash val="solid"/>
          </a:ln>
        </p:spPr>
        <p:txBody>
          <a:bodyPr wrap="none" lIns="0" tIns="0" rIns="0" bIns="0" rtlCol="0" anchor="ctr">
            <a:normAutofit/>
          </a:bodyPr>
          <a:lstStyle/>
          <a:p>
            <a:pPr algn="ctr" indent="0" marL="0">
              <a:lnSpc>
                <a:spcPts val="1680"/>
              </a:lnSpc>
              <a:buNone/>
            </a:pPr>
            <a:r>
              <a:rPr lang="en-US" sz="1200" b="1" dirty="0">
                <a:solidFill>
                  <a:srgbClr val="4B5A53"/>
                </a:solidFill>
                <a:latin typeface="Source Sans 3" pitchFamily="34" charset="0"/>
                <a:ea typeface="Source Sans 3" pitchFamily="34" charset="-122"/>
                <a:cs typeface="Source Sans 3" pitchFamily="34" charset="-120"/>
              </a:rPr>
              <a:t>BI101</a:t>
            </a:r>
            <a:endParaRPr lang="en-US" sz="1200" dirty="0"/>
          </a:p>
        </p:txBody>
      </p:sp>
      <p:sp>
        <p:nvSpPr>
          <p:cNvPr id="17" name="Text 15"/>
          <p:cNvSpPr/>
          <p:nvPr/>
        </p:nvSpPr>
        <p:spPr>
          <a:xfrm>
            <a:off x="7753350" y="2254200"/>
            <a:ext cx="3670300"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E2A25"/>
                </a:solidFill>
                <a:latin typeface="Source Serif 4" pitchFamily="18" charset="0"/>
                <a:ea typeface="Source Serif 4" pitchFamily="18" charset="-122"/>
                <a:cs typeface="Source Serif 4" pitchFamily="18" charset="-120"/>
              </a:rPr>
              <a:t>Introduction to the Bible</a:t>
            </a:r>
            <a:endParaRPr lang="en-US" sz="2200" dirty="0"/>
          </a:p>
        </p:txBody>
      </p:sp>
      <p:sp>
        <p:nvSpPr>
          <p:cNvPr id="18" name="Text 16"/>
          <p:cNvSpPr/>
          <p:nvPr/>
        </p:nvSpPr>
        <p:spPr>
          <a:xfrm>
            <a:off x="7753350" y="2703761"/>
            <a:ext cx="3518789"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B5A53"/>
                </a:solidFill>
                <a:latin typeface="Source Sans 3" pitchFamily="34" charset="0"/>
                <a:ea typeface="Source Sans 3" pitchFamily="34" charset="-122"/>
                <a:cs typeface="Source Sans 3" pitchFamily="34" charset="-120"/>
              </a:rPr>
              <a:t>12 lessons · 8 seats left</a:t>
            </a:r>
            <a:endParaRPr lang="en-US" sz="1300" dirty="0"/>
          </a:p>
        </p:txBody>
      </p:sp>
      <p:sp>
        <p:nvSpPr>
          <p:cNvPr id="19" name="Text 17"/>
          <p:cNvSpPr/>
          <p:nvPr/>
        </p:nvSpPr>
        <p:spPr>
          <a:xfrm>
            <a:off x="7753350" y="3049191"/>
            <a:ext cx="3416300" cy="495300"/>
          </a:xfrm>
          <a:prstGeom prst="roundRect">
            <a:avLst>
              <a:gd name="adj" fmla="val 17949"/>
            </a:avLst>
          </a:prstGeom>
          <a:solidFill>
            <a:srgbClr val="1F4A3A"/>
          </a:solidFill>
          <a:ln/>
        </p:spPr>
        <p:txBody>
          <a:bodyPr wrap="square" lIns="79690" tIns="88262" rIns="79690" bIns="62862" rtlCol="0" anchor="t">
            <a:normAutofit/>
          </a:bodyPr>
          <a:lstStyle/>
          <a:p>
            <a:pPr algn="ctr" indent="0" marL="0">
              <a:lnSpc>
                <a:spcPts val="2100"/>
              </a:lnSpc>
              <a:buNone/>
            </a:pPr>
            <a:r>
              <a:rPr lang="en-US" sz="1500" b="1" dirty="0">
                <a:solidFill>
                  <a:srgbClr val="FFF8F0"/>
                </a:solidFill>
                <a:latin typeface="Source Sans 3" pitchFamily="34" charset="0"/>
                <a:ea typeface="Source Sans 3" pitchFamily="34" charset="-122"/>
                <a:cs typeface="Source Sans 3" pitchFamily="34" charset="-120"/>
              </a:rPr>
              <a:t>Enroll and pay</a:t>
            </a:r>
            <a:endParaRPr lang="en-US" sz="1500" dirty="0"/>
          </a:p>
        </p:txBody>
      </p:sp>
      <p:sp>
        <p:nvSpPr>
          <p:cNvPr id="20" name="Text 18"/>
          <p:cNvSpPr/>
          <p:nvPr/>
        </p:nvSpPr>
        <p:spPr>
          <a:xfrm>
            <a:off x="7759700" y="3665141"/>
            <a:ext cx="3403600" cy="439390"/>
          </a:xfrm>
          <a:prstGeom prst="roundRect">
            <a:avLst>
              <a:gd name="adj" fmla="val 18787"/>
            </a:avLst>
          </a:prstGeom>
          <a:noFill/>
          <a:ln w="12700">
            <a:solidFill>
              <a:srgbClr val="1F4A3A"/>
            </a:solidFill>
            <a:prstDash val="solid"/>
          </a:ln>
        </p:spPr>
        <p:txBody>
          <a:bodyPr wrap="square" lIns="88280" tIns="71072" rIns="88280" bIns="45672" rtlCol="0" anchor="t">
            <a:normAutofit/>
          </a:bodyPr>
          <a:lstStyle/>
          <a:p>
            <a:pPr algn="ctr" indent="0" marL="0">
              <a:lnSpc>
                <a:spcPts val="1960"/>
              </a:lnSpc>
              <a:buNone/>
            </a:pPr>
            <a:r>
              <a:rPr lang="en-US" sz="1400" b="1" dirty="0">
                <a:solidFill>
                  <a:srgbClr val="1F4A3A"/>
                </a:solidFill>
                <a:latin typeface="Source Sans 3" pitchFamily="34" charset="0"/>
                <a:ea typeface="Source Sans 3" pitchFamily="34" charset="-122"/>
                <a:cs typeface="Source Sans 3" pitchFamily="34" charset="-120"/>
              </a:rPr>
              <a:t>See the curriculum</a:t>
            </a:r>
            <a:endParaRPr lang="en-US" sz="1400" dirty="0"/>
          </a:p>
        </p:txBody>
      </p:sp>
      <p:sp>
        <p:nvSpPr>
          <p:cNvPr id="21" name="Text 19"/>
          <p:cNvSpPr/>
          <p:nvPr/>
        </p:nvSpPr>
        <p:spPr>
          <a:xfrm>
            <a:off x="7702106" y="4225181"/>
            <a:ext cx="3518789"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 Sample course card</a:t>
            </a:r>
            <a:endParaRPr lang="en-US" sz="1200" dirty="0"/>
          </a:p>
        </p:txBody>
      </p:sp>
      <p:sp>
        <p:nvSpPr>
          <p:cNvPr id="22" name="Text 20"/>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Part 3 Enrolling and paying · p. 16</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EEF2EC"/>
        </a:solidFill>
      </p:bgPr>
    </p:bg>
    <p:spTree>
      <p:nvGrpSpPr>
        <p:cNvPr id="1" name=""/>
        <p:cNvGrpSpPr/>
        <p:nvPr/>
      </p:nvGrpSpPr>
      <p:grpSpPr>
        <a:xfrm>
          <a:off x="0" y="0"/>
          <a:ext cx="0" cy="0"/>
          <a:chOff x="0" y="0"/>
          <a:chExt cx="0" cy="0"/>
        </a:xfrm>
      </p:grpSpPr>
      <p:sp>
        <p:nvSpPr>
          <p:cNvPr id="2" name="Text 0"/>
          <p:cNvSpPr/>
          <p:nvPr/>
        </p:nvSpPr>
        <p:spPr>
          <a:xfrm>
            <a:off x="762000" y="609600"/>
            <a:ext cx="10988040"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PART 3 · ENROLLING AND PAYING</a:t>
            </a:r>
            <a:endParaRPr lang="en-US" sz="1300" dirty="0"/>
          </a:p>
        </p:txBody>
      </p:sp>
      <p:sp>
        <p:nvSpPr>
          <p:cNvPr id="3" name="Text 1"/>
          <p:cNvSpPr/>
          <p:nvPr>
            <p:ph type="title"/>
          </p:nvPr>
        </p:nvSpPr>
        <p:spPr>
          <a:xfrm>
            <a:off x="762000" y="891530"/>
            <a:ext cx="10988040" cy="4826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What happens after you sign up?</a:t>
            </a:r>
            <a:endParaRPr lang="en-US" sz="3000" dirty="0"/>
          </a:p>
        </p:txBody>
      </p:sp>
      <p:sp>
        <p:nvSpPr>
          <p:cNvPr id="4" name="Text 2"/>
          <p:cNvSpPr/>
          <p:nvPr/>
        </p:nvSpPr>
        <p:spPr>
          <a:xfrm>
            <a:off x="762000" y="1719560"/>
            <a:ext cx="1905000" cy="622300"/>
          </a:xfrm>
          <a:prstGeom prst="roundRect">
            <a:avLst>
              <a:gd name="adj" fmla="val 16327"/>
            </a:avLst>
          </a:prstGeom>
          <a:solidFill>
            <a:srgbClr val="1F4A3A"/>
          </a:solidFill>
          <a:ln/>
        </p:spPr>
        <p:txBody>
          <a:bodyPr wrap="square" lIns="122642" tIns="148042" rIns="122642" bIns="122642" rtlCol="0" anchor="t">
            <a:normAutofit/>
          </a:bodyPr>
          <a:lstStyle/>
          <a:p>
            <a:pPr algn="ctr" indent="0" marL="0">
              <a:lnSpc>
                <a:spcPts val="2100"/>
              </a:lnSpc>
              <a:buNone/>
            </a:pPr>
            <a:r>
              <a:rPr lang="en-US" sz="1500" b="1" dirty="0">
                <a:solidFill>
                  <a:srgbClr val="FFF8F0"/>
                </a:solidFill>
                <a:latin typeface="Source Sans 3" pitchFamily="34" charset="0"/>
                <a:ea typeface="Source Sans 3" pitchFamily="34" charset="-122"/>
                <a:cs typeface="Source Sans 3" pitchFamily="34" charset="-120"/>
              </a:rPr>
              <a:t>Free course</a:t>
            </a:r>
            <a:endParaRPr lang="en-US" sz="1500" dirty="0"/>
          </a:p>
        </p:txBody>
      </p:sp>
      <p:pic>
        <p:nvPicPr>
          <p:cNvPr id="5" name="Image 0" descr="arrow-right">    </p:cNvPr>
          <p:cNvPicPr>
            <a:picLocks noChangeAspect="1"/>
          </p:cNvPicPr>
          <p:nvPr/>
        </p:nvPicPr>
        <p:blipFill>
          <a:blip r:embed="rId1"/>
          <a:srcRect l="0" r="0" t="0" b="0"/>
          <a:stretch/>
        </p:blipFill>
        <p:spPr>
          <a:xfrm>
            <a:off x="2844800" y="1878310"/>
            <a:ext cx="609600" cy="304800"/>
          </a:xfrm>
          <a:prstGeom prst="rect">
            <a:avLst/>
          </a:prstGeom>
        </p:spPr>
      </p:pic>
      <p:sp>
        <p:nvSpPr>
          <p:cNvPr id="6" name="Text 3"/>
          <p:cNvSpPr/>
          <p:nvPr/>
        </p:nvSpPr>
        <p:spPr>
          <a:xfrm>
            <a:off x="3635375" y="1707505"/>
            <a:ext cx="7791450" cy="646410"/>
          </a:xfrm>
          <a:prstGeom prst="roundRect">
            <a:avLst>
              <a:gd name="adj" fmla="val 15226"/>
            </a:avLst>
          </a:prstGeom>
          <a:solidFill>
            <a:srgbClr val="FFFDF8"/>
          </a:solidFill>
          <a:ln w="6350">
            <a:solidFill>
              <a:srgbClr val="D6D0C2"/>
            </a:solidFill>
            <a:prstDash val="solid"/>
          </a:ln>
        </p:spPr>
        <p:txBody>
          <a:bodyPr wrap="square" lIns="202947" tIns="152147" rIns="0" bIns="126747" rtlCol="0" anchor="t">
            <a:normAutofit/>
          </a:bodyPr>
          <a:lstStyle/>
          <a:p>
            <a:pPr algn="l" indent="0" marL="0">
              <a:lnSpc>
                <a:spcPts val="2240"/>
              </a:lnSpc>
              <a:buNone/>
            </a:pPr>
            <a:r>
              <a:rPr lang="en-US" sz="1600" b="1" dirty="0">
                <a:solidFill>
                  <a:srgbClr val="1E2A25"/>
                </a:solidFill>
                <a:latin typeface="Source Sans 3" pitchFamily="34" charset="0"/>
                <a:ea typeface="Source Sans 3" pitchFamily="34" charset="-122"/>
                <a:cs typeface="Source Sans 3" pitchFamily="34" charset="-120"/>
              </a:rPr>
              <a:t>It goes straight into </a:t>
            </a:r>
            <a:r>
              <a:rPr lang="en-US" sz="1600" b="1" dirty="0">
                <a:solidFill>
                  <a:srgbClr val="1E2A25"/>
                </a:solidFill>
                <a:latin typeface="Source Sans 3" pitchFamily="34" charset="0"/>
                <a:ea typeface="Source Sans 3" pitchFamily="34" charset="-122"/>
                <a:cs typeface="Source Sans 3" pitchFamily="34" charset="-120"/>
              </a:rPr>
              <a:t>My courses</a:t>
            </a:r>
            <a:r>
              <a:rPr lang="en-US" sz="1600" b="1" dirty="0">
                <a:solidFill>
                  <a:srgbClr val="1E2A25"/>
                </a:solidFill>
                <a:latin typeface="Source Sans 3" pitchFamily="34" charset="0"/>
                <a:ea typeface="Source Sans 3" pitchFamily="34" charset="-122"/>
                <a:cs typeface="Source Sans 3" pitchFamily="34" charset="-120"/>
              </a:rPr>
              <a:t>. You can start right away.</a:t>
            </a:r>
            <a:endParaRPr lang="en-US" sz="1600" dirty="0"/>
          </a:p>
        </p:txBody>
      </p:sp>
      <p:sp>
        <p:nvSpPr>
          <p:cNvPr id="7" name="Text 4"/>
          <p:cNvSpPr/>
          <p:nvPr/>
        </p:nvSpPr>
        <p:spPr>
          <a:xfrm>
            <a:off x="762000" y="2750790"/>
            <a:ext cx="1905000" cy="622300"/>
          </a:xfrm>
          <a:prstGeom prst="roundRect">
            <a:avLst>
              <a:gd name="adj" fmla="val 16327"/>
            </a:avLst>
          </a:prstGeom>
          <a:solidFill>
            <a:srgbClr val="B9561A"/>
          </a:solidFill>
          <a:ln/>
        </p:spPr>
        <p:txBody>
          <a:bodyPr wrap="square" lIns="122642" tIns="148042" rIns="122642" bIns="122642" rtlCol="0" anchor="t">
            <a:normAutofit/>
          </a:bodyPr>
          <a:lstStyle/>
          <a:p>
            <a:pPr algn="ctr" indent="0" marL="0">
              <a:lnSpc>
                <a:spcPts val="2100"/>
              </a:lnSpc>
              <a:buNone/>
            </a:pPr>
            <a:r>
              <a:rPr lang="en-US" sz="1500" b="1" dirty="0">
                <a:solidFill>
                  <a:srgbClr val="FFF8F0"/>
                </a:solidFill>
                <a:latin typeface="Source Sans 3" pitchFamily="34" charset="0"/>
                <a:ea typeface="Source Sans 3" pitchFamily="34" charset="-122"/>
                <a:cs typeface="Source Sans 3" pitchFamily="34" charset="-120"/>
              </a:rPr>
              <a:t>Paid · card</a:t>
            </a:r>
            <a:endParaRPr lang="en-US" sz="1500" dirty="0"/>
          </a:p>
        </p:txBody>
      </p:sp>
      <p:pic>
        <p:nvPicPr>
          <p:cNvPr id="8" name="Image 1" descr="arrow-right">    </p:cNvPr>
          <p:cNvPicPr>
            <a:picLocks noChangeAspect="1"/>
          </p:cNvPicPr>
          <p:nvPr/>
        </p:nvPicPr>
        <p:blipFill>
          <a:blip r:embed="rId2"/>
          <a:srcRect l="0" r="0" t="0" b="0"/>
          <a:stretch/>
        </p:blipFill>
        <p:spPr>
          <a:xfrm>
            <a:off x="2844800" y="2909540"/>
            <a:ext cx="609600" cy="304800"/>
          </a:xfrm>
          <a:prstGeom prst="rect">
            <a:avLst/>
          </a:prstGeom>
        </p:spPr>
      </p:pic>
      <p:sp>
        <p:nvSpPr>
          <p:cNvPr id="9" name="Text 5"/>
          <p:cNvSpPr/>
          <p:nvPr/>
        </p:nvSpPr>
        <p:spPr>
          <a:xfrm>
            <a:off x="3635375" y="2614265"/>
            <a:ext cx="2660650" cy="895350"/>
          </a:xfrm>
          <a:prstGeom prst="roundRect">
            <a:avLst>
              <a:gd name="adj" fmla="val 10993"/>
            </a:avLst>
          </a:prstGeom>
          <a:solidFill>
            <a:srgbClr val="FFFDF8"/>
          </a:solidFill>
          <a:ln w="6350">
            <a:solidFill>
              <a:srgbClr val="D6D0C2"/>
            </a:solidFill>
            <a:prstDash val="solid"/>
          </a:ln>
        </p:spPr>
        <p:txBody>
          <a:bodyPr wrap="square" lIns="177547" tIns="152147" rIns="110110" bIns="126747" rtlCol="0" anchor="t">
            <a:normAutofit/>
          </a:bodyPr>
          <a:lstStyle/>
          <a:p>
            <a:pPr algn="l" indent="0" marL="0">
              <a:lnSpc>
                <a:spcPts val="2100"/>
              </a:lnSpc>
              <a:buNone/>
            </a:pPr>
            <a:r>
              <a:rPr lang="en-US" sz="1500" b="1" dirty="0">
                <a:solidFill>
                  <a:srgbClr val="1E2A25"/>
                </a:solidFill>
                <a:latin typeface="Source Sans 3" pitchFamily="34" charset="0"/>
                <a:ea typeface="Source Sans 3" pitchFamily="34" charset="-122"/>
                <a:cs typeface="Source Sans 3" pitchFamily="34" charset="-120"/>
              </a:rPr>
              <a:t>Pay by card in </a:t>
            </a:r>
            <a:r>
              <a:rPr lang="en-US" sz="1500" b="1" dirty="0">
                <a:solidFill>
                  <a:srgbClr val="1E2A25"/>
                </a:solidFill>
                <a:latin typeface="Source Sans 3" pitchFamily="34" charset="0"/>
                <a:ea typeface="Source Sans 3" pitchFamily="34" charset="-122"/>
                <a:cs typeface="Source Sans 3" pitchFamily="34" charset="-120"/>
              </a:rPr>
              <a:t>Tuition payments</a:t>
            </a:r>
            <a:endParaRPr lang="en-US" sz="1500" dirty="0"/>
          </a:p>
        </p:txBody>
      </p:sp>
      <p:pic>
        <p:nvPicPr>
          <p:cNvPr id="10" name="Image 2" descr="arrow-right">    </p:cNvPr>
          <p:cNvPicPr>
            <a:picLocks noChangeAspect="1"/>
          </p:cNvPicPr>
          <p:nvPr/>
        </p:nvPicPr>
        <p:blipFill>
          <a:blip r:embed="rId3"/>
          <a:srcRect l="0" r="0" t="0" b="0"/>
          <a:stretch/>
        </p:blipFill>
        <p:spPr>
          <a:xfrm>
            <a:off x="6477000" y="2909540"/>
            <a:ext cx="609600" cy="304800"/>
          </a:xfrm>
          <a:prstGeom prst="rect">
            <a:avLst/>
          </a:prstGeom>
        </p:spPr>
      </p:pic>
      <p:sp>
        <p:nvSpPr>
          <p:cNvPr id="11" name="Text 6"/>
          <p:cNvSpPr/>
          <p:nvPr/>
        </p:nvSpPr>
        <p:spPr>
          <a:xfrm>
            <a:off x="7267575" y="2614265"/>
            <a:ext cx="4159250" cy="895350"/>
          </a:xfrm>
          <a:prstGeom prst="roundRect">
            <a:avLst>
              <a:gd name="adj" fmla="val 10993"/>
            </a:avLst>
          </a:prstGeom>
          <a:solidFill>
            <a:srgbClr val="FFFDF8"/>
          </a:solidFill>
          <a:ln w="6350">
            <a:solidFill>
              <a:srgbClr val="D6D0C2"/>
            </a:solidFill>
            <a:prstDash val="solid"/>
          </a:ln>
        </p:spPr>
        <p:txBody>
          <a:bodyPr wrap="square" lIns="177547" tIns="152147" rIns="65152" bIns="126747" rtlCol="0" anchor="t">
            <a:normAutofit/>
          </a:bodyPr>
          <a:lstStyle/>
          <a:p>
            <a:pPr algn="l" indent="0" marL="0">
              <a:lnSpc>
                <a:spcPts val="2100"/>
              </a:lnSpc>
              <a:buNone/>
            </a:pPr>
            <a:r>
              <a:rPr lang="en-US" sz="1500" b="1" dirty="0">
                <a:solidFill>
                  <a:srgbClr val="1E2A25"/>
                </a:solidFill>
                <a:latin typeface="Source Sans 3" pitchFamily="34" charset="0"/>
                <a:ea typeface="Source Sans 3" pitchFamily="34" charset="-122"/>
                <a:cs typeface="Source Sans 3" pitchFamily="34" charset="-120"/>
              </a:rPr>
              <a:t>The course opens as soon as payment is confirmed</a:t>
            </a:r>
            <a:endParaRPr lang="en-US" sz="1500" dirty="0"/>
          </a:p>
        </p:txBody>
      </p:sp>
      <p:sp>
        <p:nvSpPr>
          <p:cNvPr id="12" name="Text 7"/>
          <p:cNvSpPr/>
          <p:nvPr/>
        </p:nvSpPr>
        <p:spPr>
          <a:xfrm>
            <a:off x="762000" y="3773140"/>
            <a:ext cx="1905000" cy="889000"/>
          </a:xfrm>
          <a:prstGeom prst="roundRect">
            <a:avLst>
              <a:gd name="adj" fmla="val 11429"/>
            </a:avLst>
          </a:prstGeom>
          <a:solidFill>
            <a:srgbClr val="B9561A"/>
          </a:solidFill>
          <a:ln/>
        </p:spPr>
        <p:txBody>
          <a:bodyPr wrap="square" lIns="122642" tIns="148042" rIns="122642" bIns="122642" rtlCol="0" anchor="t">
            <a:normAutofit/>
          </a:bodyPr>
          <a:lstStyle/>
          <a:p>
            <a:pPr algn="ctr" indent="0" marL="0">
              <a:lnSpc>
                <a:spcPts val="2100"/>
              </a:lnSpc>
              <a:buNone/>
            </a:pPr>
            <a:r>
              <a:rPr lang="en-US" sz="1500" b="1" dirty="0">
                <a:solidFill>
                  <a:srgbClr val="FFF8F0"/>
                </a:solidFill>
                <a:latin typeface="Source Sans 3" pitchFamily="34" charset="0"/>
                <a:ea typeface="Source Sans 3" pitchFamily="34" charset="-122"/>
                <a:cs typeface="Source Sans 3" pitchFamily="34" charset="-120"/>
              </a:rPr>
              <a:t>Paid · Zelle/Venmo</a:t>
            </a:r>
            <a:endParaRPr lang="en-US" sz="1500" dirty="0"/>
          </a:p>
        </p:txBody>
      </p:sp>
      <p:pic>
        <p:nvPicPr>
          <p:cNvPr id="13" name="Image 3" descr="arrow-right">    </p:cNvPr>
          <p:cNvPicPr>
            <a:picLocks noChangeAspect="1"/>
          </p:cNvPicPr>
          <p:nvPr/>
        </p:nvPicPr>
        <p:blipFill>
          <a:blip r:embed="rId4"/>
          <a:srcRect l="0" r="0" t="0" b="0"/>
          <a:stretch/>
        </p:blipFill>
        <p:spPr>
          <a:xfrm>
            <a:off x="2844800" y="4065240"/>
            <a:ext cx="609600" cy="304800"/>
          </a:xfrm>
          <a:prstGeom prst="rect">
            <a:avLst/>
          </a:prstGeom>
        </p:spPr>
      </p:pic>
      <p:sp>
        <p:nvSpPr>
          <p:cNvPr id="14" name="Text 8"/>
          <p:cNvSpPr/>
          <p:nvPr/>
        </p:nvSpPr>
        <p:spPr>
          <a:xfrm>
            <a:off x="3635375" y="3769965"/>
            <a:ext cx="2660650" cy="895350"/>
          </a:xfrm>
          <a:prstGeom prst="roundRect">
            <a:avLst>
              <a:gd name="adj" fmla="val 10993"/>
            </a:avLst>
          </a:prstGeom>
          <a:solidFill>
            <a:srgbClr val="FFFDF8"/>
          </a:solidFill>
          <a:ln w="6350">
            <a:solidFill>
              <a:srgbClr val="D6D0C2"/>
            </a:solidFill>
            <a:prstDash val="solid"/>
          </a:ln>
        </p:spPr>
        <p:txBody>
          <a:bodyPr wrap="square" lIns="177547" tIns="152147" rIns="110110" bIns="126747" rtlCol="0" anchor="t">
            <a:normAutofit/>
          </a:bodyPr>
          <a:lstStyle/>
          <a:p>
            <a:pPr algn="l" indent="0" marL="0">
              <a:lnSpc>
                <a:spcPts val="2100"/>
              </a:lnSpc>
              <a:buNone/>
            </a:pPr>
            <a:r>
              <a:rPr lang="en-US" sz="1500" b="1" dirty="0">
                <a:solidFill>
                  <a:srgbClr val="1E2A25"/>
                </a:solidFill>
                <a:latin typeface="Source Sans 3" pitchFamily="34" charset="0"/>
                <a:ea typeface="Source Sans 3" pitchFamily="34" charset="-122"/>
                <a:cs typeface="Source Sans 3" pitchFamily="34" charset="-120"/>
              </a:rPr>
              <a:t>Send the money, then click </a:t>
            </a:r>
            <a:r>
              <a:rPr lang="en-US" sz="1500" b="1" dirty="0">
                <a:solidFill>
                  <a:srgbClr val="1E2A25"/>
                </a:solidFill>
                <a:latin typeface="Source Sans 3" pitchFamily="34" charset="0"/>
                <a:ea typeface="Source Sans 3" pitchFamily="34" charset="-122"/>
                <a:cs typeface="Source Sans 3" pitchFamily="34" charset="-120"/>
              </a:rPr>
              <a:t>I've sent it</a:t>
            </a:r>
            <a:endParaRPr lang="en-US" sz="1500" dirty="0"/>
          </a:p>
        </p:txBody>
      </p:sp>
      <p:pic>
        <p:nvPicPr>
          <p:cNvPr id="15" name="Image 4" descr="arrow-right">    </p:cNvPr>
          <p:cNvPicPr>
            <a:picLocks noChangeAspect="1"/>
          </p:cNvPicPr>
          <p:nvPr/>
        </p:nvPicPr>
        <p:blipFill>
          <a:blip r:embed="rId5"/>
          <a:srcRect l="0" r="0" t="0" b="0"/>
          <a:stretch/>
        </p:blipFill>
        <p:spPr>
          <a:xfrm>
            <a:off x="6477000" y="4065240"/>
            <a:ext cx="609600" cy="304800"/>
          </a:xfrm>
          <a:prstGeom prst="rect">
            <a:avLst/>
          </a:prstGeom>
        </p:spPr>
      </p:pic>
      <p:sp>
        <p:nvSpPr>
          <p:cNvPr id="16" name="Text 9"/>
          <p:cNvSpPr/>
          <p:nvPr/>
        </p:nvSpPr>
        <p:spPr>
          <a:xfrm>
            <a:off x="7267575" y="3769965"/>
            <a:ext cx="4159250" cy="895350"/>
          </a:xfrm>
          <a:prstGeom prst="roundRect">
            <a:avLst>
              <a:gd name="adj" fmla="val 10993"/>
            </a:avLst>
          </a:prstGeom>
          <a:solidFill>
            <a:srgbClr val="FFFDF8"/>
          </a:solidFill>
          <a:ln w="6350">
            <a:solidFill>
              <a:srgbClr val="D6D0C2"/>
            </a:solidFill>
            <a:prstDash val="solid"/>
          </a:ln>
        </p:spPr>
        <p:txBody>
          <a:bodyPr wrap="square" lIns="177547" tIns="152147" rIns="65152" bIns="126747" rtlCol="0" anchor="t">
            <a:normAutofit/>
          </a:bodyPr>
          <a:lstStyle/>
          <a:p>
            <a:pPr algn="l" indent="0" marL="0">
              <a:lnSpc>
                <a:spcPts val="2100"/>
              </a:lnSpc>
              <a:buNone/>
            </a:pPr>
            <a:r>
              <a:rPr lang="en-US" sz="1500" b="1" dirty="0">
                <a:solidFill>
                  <a:srgbClr val="1E2A25"/>
                </a:solidFill>
                <a:latin typeface="Source Sans 3" pitchFamily="34" charset="0"/>
                <a:ea typeface="Source Sans 3" pitchFamily="34" charset="-122"/>
                <a:cs typeface="Source Sans 3" pitchFamily="34" charset="-120"/>
              </a:rPr>
              <a:t>The course opens once campus staff confirm it</a:t>
            </a:r>
            <a:endParaRPr lang="en-US" sz="1500" dirty="0"/>
          </a:p>
        </p:txBody>
      </p:sp>
      <p:sp>
        <p:nvSpPr>
          <p:cNvPr id="17" name="Text 10"/>
          <p:cNvSpPr/>
          <p:nvPr/>
        </p:nvSpPr>
        <p:spPr>
          <a:xfrm>
            <a:off x="762000" y="5024090"/>
            <a:ext cx="10988040" cy="2921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4B5A53"/>
                </a:solidFill>
                <a:latin typeface="Source Sans 3" pitchFamily="34" charset="0"/>
                <a:ea typeface="Source Sans 3" pitchFamily="34" charset="-122"/>
                <a:cs typeface="Source Sans 3" pitchFamily="34" charset="-120"/>
              </a:rPr>
              <a:t>A paid course shows up in </a:t>
            </a:r>
            <a:r>
              <a:rPr lang="en-US" sz="1400" b="1" dirty="0">
                <a:solidFill>
                  <a:srgbClr val="4B5A53"/>
                </a:solidFill>
                <a:latin typeface="Source Sans 3" pitchFamily="34" charset="0"/>
                <a:ea typeface="Source Sans 3" pitchFamily="34" charset="-122"/>
                <a:cs typeface="Source Sans 3" pitchFamily="34" charset="-120"/>
              </a:rPr>
              <a:t>My courses</a:t>
            </a:r>
            <a:r>
              <a:rPr lang="en-US" sz="1400" dirty="0">
                <a:solidFill>
                  <a:srgbClr val="4B5A53"/>
                </a:solidFill>
                <a:latin typeface="Source Sans 3" pitchFamily="34" charset="0"/>
                <a:ea typeface="Source Sans 3" pitchFamily="34" charset="-122"/>
                <a:cs typeface="Source Sans 3" pitchFamily="34" charset="-120"/>
              </a:rPr>
              <a:t> only after payment. If a course is missing, check </a:t>
            </a:r>
            <a:r>
              <a:rPr lang="en-US" sz="1400" b="1" dirty="0">
                <a:solidFill>
                  <a:srgbClr val="4B5A53"/>
                </a:solidFill>
                <a:latin typeface="Source Sans 3" pitchFamily="34" charset="0"/>
                <a:ea typeface="Source Sans 3" pitchFamily="34" charset="-122"/>
                <a:cs typeface="Source Sans 3" pitchFamily="34" charset="-120"/>
              </a:rPr>
              <a:t>Tuition payments</a:t>
            </a:r>
            <a:r>
              <a:rPr lang="en-US" sz="1400" dirty="0">
                <a:solidFill>
                  <a:srgbClr val="4B5A53"/>
                </a:solidFill>
                <a:latin typeface="Source Sans 3" pitchFamily="34" charset="0"/>
                <a:ea typeface="Source Sans 3" pitchFamily="34" charset="-122"/>
                <a:cs typeface="Source Sans 3" pitchFamily="34" charset="-120"/>
              </a:rPr>
              <a:t> first.</a:t>
            </a:r>
            <a:endParaRPr lang="en-US" sz="1400" dirty="0"/>
          </a:p>
        </p:txBody>
      </p:sp>
      <p:sp>
        <p:nvSpPr>
          <p:cNvPr id="18" name="Text 11"/>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Part 3 Enrolling and paying · p. 17</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762000" y="609600"/>
            <a:ext cx="4813808"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PART 3 · ENROLLING AND PAYING</a:t>
            </a:r>
            <a:endParaRPr lang="en-US" sz="1300" dirty="0"/>
          </a:p>
        </p:txBody>
      </p:sp>
      <p:sp>
        <p:nvSpPr>
          <p:cNvPr id="3" name="Text 1"/>
          <p:cNvSpPr/>
          <p:nvPr>
            <p:ph type="title"/>
          </p:nvPr>
        </p:nvSpPr>
        <p:spPr>
          <a:xfrm>
            <a:off x="762000" y="891530"/>
            <a:ext cx="4813808" cy="4826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Paying tuition</a:t>
            </a:r>
            <a:endParaRPr lang="en-US" sz="3000" dirty="0"/>
          </a:p>
        </p:txBody>
      </p:sp>
      <p:sp>
        <p:nvSpPr>
          <p:cNvPr id="4" name="Text 2"/>
          <p:cNvSpPr/>
          <p:nvPr/>
        </p:nvSpPr>
        <p:spPr>
          <a:xfrm>
            <a:off x="762000" y="1539230"/>
            <a:ext cx="4813808"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Click </a:t>
            </a:r>
            <a:r>
              <a:rPr lang="en-US" sz="1400" b="1" dirty="0">
                <a:solidFill>
                  <a:srgbClr val="4B5A53"/>
                </a:solidFill>
                <a:latin typeface="Source Sans 3" pitchFamily="34" charset="0"/>
                <a:ea typeface="Source Sans 3" pitchFamily="34" charset="-122"/>
                <a:cs typeface="Source Sans 3" pitchFamily="34" charset="-120"/>
              </a:rPr>
              <a:t>Tuition payments</a:t>
            </a:r>
            <a:r>
              <a:rPr lang="en-US" sz="1400" dirty="0">
                <a:solidFill>
                  <a:srgbClr val="4B5A53"/>
                </a:solidFill>
                <a:latin typeface="Source Sans 3" pitchFamily="34" charset="0"/>
                <a:ea typeface="Source Sans 3" pitchFamily="34" charset="-122"/>
                <a:cs typeface="Source Sans 3" pitchFamily="34" charset="-120"/>
              </a:rPr>
              <a:t> in the left menu to open this page.</a:t>
            </a:r>
            <a:endParaRPr lang="en-US" sz="1400" dirty="0"/>
          </a:p>
        </p:txBody>
      </p:sp>
      <p:sp>
        <p:nvSpPr>
          <p:cNvPr id="5" name="Text 3"/>
          <p:cNvSpPr/>
          <p:nvPr/>
        </p:nvSpPr>
        <p:spPr>
          <a:xfrm>
            <a:off x="762000" y="198750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6" name="Text 4"/>
          <p:cNvSpPr/>
          <p:nvPr/>
        </p:nvSpPr>
        <p:spPr>
          <a:xfrm>
            <a:off x="1219200" y="1987500"/>
            <a:ext cx="4342892"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Tick the course to pay for</a:t>
            </a:r>
            <a:endParaRPr lang="en-US" sz="1600" dirty="0"/>
          </a:p>
        </p:txBody>
      </p:sp>
      <p:sp>
        <p:nvSpPr>
          <p:cNvPr id="7" name="Text 5"/>
          <p:cNvSpPr/>
          <p:nvPr/>
        </p:nvSpPr>
        <p:spPr>
          <a:xfrm>
            <a:off x="1219200" y="2299891"/>
            <a:ext cx="4342892" cy="283170"/>
          </a:xfrm>
          <a:prstGeom prst="rect">
            <a:avLst/>
          </a:prstGeom>
          <a:noFill/>
          <a:ln/>
        </p:spPr>
        <p:txBody>
          <a:bodyPr wrap="square" lIns="0" tIns="0" rIns="0" bIns="0" rtlCol="0" anchor="t">
            <a:normAutofit/>
          </a:bodyPr>
          <a:lstStyle/>
          <a:p>
            <a:pPr algn="l" indent="0" marL="0">
              <a:lnSpc>
                <a:spcPts val="2030"/>
              </a:lnSpc>
              <a:buNone/>
            </a:pPr>
            <a:r>
              <a:rPr lang="en-US" sz="1400" b="1" dirty="0">
                <a:solidFill>
                  <a:srgbClr val="4B5A53"/>
                </a:solidFill>
                <a:latin typeface="Source Sans 3" pitchFamily="34" charset="0"/>
                <a:ea typeface="Source Sans 3" pitchFamily="34" charset="-122"/>
                <a:cs typeface="Source Sans 3" pitchFamily="34" charset="-120"/>
              </a:rPr>
              <a:t>Pay this one now, too</a:t>
            </a:r>
            <a:r>
              <a:rPr lang="en-US" sz="1400" dirty="0">
                <a:solidFill>
                  <a:srgbClr val="4B5A53"/>
                </a:solidFill>
                <a:latin typeface="Source Sans 3" pitchFamily="34" charset="0"/>
                <a:ea typeface="Source Sans 3" pitchFamily="34" charset="-122"/>
                <a:cs typeface="Source Sans 3" pitchFamily="34" charset="-120"/>
              </a:rPr>
              <a:t>. You can pay for several at once.</a:t>
            </a:r>
            <a:endParaRPr lang="en-US" sz="1400" dirty="0"/>
          </a:p>
        </p:txBody>
      </p:sp>
      <p:sp>
        <p:nvSpPr>
          <p:cNvPr id="8" name="Text 6"/>
          <p:cNvSpPr/>
          <p:nvPr/>
        </p:nvSpPr>
        <p:spPr>
          <a:xfrm>
            <a:off x="762000" y="2748161"/>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9" name="Text 7"/>
          <p:cNvSpPr/>
          <p:nvPr/>
        </p:nvSpPr>
        <p:spPr>
          <a:xfrm>
            <a:off x="1219200" y="2748161"/>
            <a:ext cx="4342892"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Choose </a:t>
            </a:r>
            <a:r>
              <a:rPr lang="en-US" sz="1600" b="1" dirty="0">
                <a:solidFill>
                  <a:srgbClr val="1E2A25"/>
                </a:solidFill>
                <a:latin typeface="Source Sans 3" pitchFamily="34" charset="0"/>
                <a:ea typeface="Source Sans 3" pitchFamily="34" charset="-122"/>
                <a:cs typeface="Source Sans 3" pitchFamily="34" charset="-120"/>
              </a:rPr>
              <a:t>How to pay</a:t>
            </a:r>
            <a:endParaRPr lang="en-US" sz="1600" dirty="0"/>
          </a:p>
        </p:txBody>
      </p:sp>
      <p:sp>
        <p:nvSpPr>
          <p:cNvPr id="10" name="Text 8"/>
          <p:cNvSpPr/>
          <p:nvPr/>
        </p:nvSpPr>
        <p:spPr>
          <a:xfrm>
            <a:off x="1219200" y="3060551"/>
            <a:ext cx="4342892"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Card and wallets, Zelle transfer or Venmo transfer.</a:t>
            </a:r>
            <a:endParaRPr lang="en-US" sz="1400" dirty="0"/>
          </a:p>
        </p:txBody>
      </p:sp>
      <p:sp>
        <p:nvSpPr>
          <p:cNvPr id="11" name="Text 9"/>
          <p:cNvSpPr/>
          <p:nvPr/>
        </p:nvSpPr>
        <p:spPr>
          <a:xfrm>
            <a:off x="762000" y="3508821"/>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3</a:t>
            </a:r>
            <a:endParaRPr lang="en-US" sz="1400" dirty="0"/>
          </a:p>
        </p:txBody>
      </p:sp>
      <p:sp>
        <p:nvSpPr>
          <p:cNvPr id="12" name="Text 10"/>
          <p:cNvSpPr/>
          <p:nvPr/>
        </p:nvSpPr>
        <p:spPr>
          <a:xfrm>
            <a:off x="1219200" y="3508821"/>
            <a:ext cx="4342892"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Pay for the selected courses</a:t>
            </a:r>
            <a:endParaRPr lang="en-US" sz="1600" dirty="0"/>
          </a:p>
        </p:txBody>
      </p:sp>
      <p:sp>
        <p:nvSpPr>
          <p:cNvPr id="13" name="Text 11"/>
          <p:cNvSpPr/>
          <p:nvPr/>
        </p:nvSpPr>
        <p:spPr>
          <a:xfrm>
            <a:off x="1219200" y="3821212"/>
            <a:ext cx="4342892"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A card opens a secure payment window. For a transfer, see the next page.</a:t>
            </a:r>
            <a:endParaRPr lang="en-US" sz="1400" dirty="0"/>
          </a:p>
        </p:txBody>
      </p:sp>
      <p:sp>
        <p:nvSpPr>
          <p:cNvPr id="14" name="Text 12"/>
          <p:cNvSpPr/>
          <p:nvPr/>
        </p:nvSpPr>
        <p:spPr>
          <a:xfrm>
            <a:off x="762000" y="4527252"/>
            <a:ext cx="4673600" cy="681930"/>
          </a:xfrm>
          <a:prstGeom prst="roundRect">
            <a:avLst>
              <a:gd name="adj" fmla="val 11174"/>
            </a:avLst>
          </a:prstGeom>
          <a:solidFill>
            <a:srgbClr val="E3EDE6"/>
          </a:solidFill>
          <a:ln/>
        </p:spPr>
        <p:txBody>
          <a:bodyPr wrap="square" lIns="117382" tIns="79282" rIns="0" bIns="53882" rtlCol="0" anchor="t">
            <a:normAutofit/>
          </a:bodyPr>
          <a:lstStyle/>
          <a:p>
            <a:pPr algn="l" indent="0" marL="0">
              <a:lnSpc>
                <a:spcPts val="1885"/>
              </a:lnSpc>
              <a:buNone/>
            </a:pPr>
            <a:r>
              <a:rPr lang="en-US" sz="1300" dirty="0">
                <a:solidFill>
                  <a:srgbClr val="2E6B50"/>
                </a:solidFill>
                <a:latin typeface="Source Sans 3" pitchFamily="34" charset="0"/>
                <a:ea typeface="Source Sans 3" pitchFamily="34" charset="-122"/>
                <a:cs typeface="Source Sans 3" pitchFamily="34" charset="-120"/>
              </a:rPr>
              <a:t>Have a discount code? Enter it first and click </a:t>
            </a:r>
            <a:r>
              <a:rPr lang="en-US" sz="1300" b="1" dirty="0">
                <a:solidFill>
                  <a:srgbClr val="2E6B50"/>
                </a:solidFill>
                <a:latin typeface="Source Sans 3" pitchFamily="34" charset="0"/>
                <a:ea typeface="Source Sans 3" pitchFamily="34" charset="-122"/>
                <a:cs typeface="Source Sans 3" pitchFamily="34" charset="-120"/>
              </a:rPr>
              <a:t>Apply code · see final amount</a:t>
            </a:r>
            <a:r>
              <a:rPr lang="en-US" sz="1300" dirty="0">
                <a:solidFill>
                  <a:srgbClr val="2E6B50"/>
                </a:solidFill>
                <a:latin typeface="Source Sans 3" pitchFamily="34" charset="0"/>
                <a:ea typeface="Source Sans 3" pitchFamily="34" charset="-122"/>
                <a:cs typeface="Source Sans 3" pitchFamily="34" charset="-120"/>
              </a:rPr>
              <a:t>.</a:t>
            </a:r>
            <a:endParaRPr lang="en-US" sz="1300" dirty="0"/>
          </a:p>
        </p:txBody>
      </p:sp>
      <p:pic>
        <p:nvPicPr>
          <p:cNvPr id="15" name="Image 0" descr="Tuition payments page">    </p:cNvPr>
          <p:cNvPicPr>
            <a:picLocks noChangeAspect="1"/>
          </p:cNvPicPr>
          <p:nvPr/>
        </p:nvPicPr>
        <p:blipFill>
          <a:blip r:embed="rId1"/>
          <a:srcRect l="0" r="0" t="-8" b="-8"/>
          <a:stretch/>
        </p:blipFill>
        <p:spPr>
          <a:xfrm>
            <a:off x="5848350" y="615950"/>
            <a:ext cx="5575300" cy="4946650"/>
          </a:xfrm>
          <a:prstGeom prst="roundRect">
            <a:avLst>
              <a:gd name="adj" fmla="val 1926"/>
            </a:avLst>
          </a:prstGeom>
        </p:spPr>
      </p:pic>
      <p:sp>
        <p:nvSpPr>
          <p:cNvPr id="16" name="Shape 13"/>
          <p:cNvSpPr/>
          <p:nvPr/>
        </p:nvSpPr>
        <p:spPr>
          <a:xfrm>
            <a:off x="5845175" y="612775"/>
            <a:ext cx="5581650" cy="4953000"/>
          </a:xfrm>
          <a:prstGeom prst="roundRect">
            <a:avLst>
              <a:gd name="adj" fmla="val 1987"/>
            </a:avLst>
          </a:prstGeom>
          <a:noFill/>
          <a:ln w="6350">
            <a:solidFill>
              <a:srgbClr val="D6D0C2"/>
            </a:solidFill>
            <a:prstDash val="solid"/>
          </a:ln>
        </p:spPr>
      </p:sp>
      <p:sp>
        <p:nvSpPr>
          <p:cNvPr id="17" name="Shape 14"/>
          <p:cNvSpPr/>
          <p:nvPr/>
        </p:nvSpPr>
        <p:spPr>
          <a:xfrm>
            <a:off x="6492875" y="1831975"/>
            <a:ext cx="1016000" cy="234950"/>
          </a:xfrm>
          <a:prstGeom prst="roundRect">
            <a:avLst>
              <a:gd name="adj" fmla="val 25676"/>
            </a:avLst>
          </a:prstGeom>
          <a:noFill/>
          <a:ln w="31750">
            <a:solidFill>
              <a:srgbClr val="B9561A"/>
            </a:solidFill>
            <a:prstDash val="solid"/>
          </a:ln>
        </p:spPr>
      </p:sp>
      <p:sp>
        <p:nvSpPr>
          <p:cNvPr id="18" name="Text 15"/>
          <p:cNvSpPr/>
          <p:nvPr/>
        </p:nvSpPr>
        <p:spPr>
          <a:xfrm>
            <a:off x="7569200" y="179070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19" name="Shape 16"/>
          <p:cNvSpPr/>
          <p:nvPr/>
        </p:nvSpPr>
        <p:spPr>
          <a:xfrm>
            <a:off x="6048375" y="3457575"/>
            <a:ext cx="5257800" cy="1454150"/>
          </a:xfrm>
          <a:prstGeom prst="roundRect">
            <a:avLst>
              <a:gd name="adj" fmla="val 4148"/>
            </a:avLst>
          </a:prstGeom>
          <a:noFill/>
          <a:ln w="31750">
            <a:solidFill>
              <a:srgbClr val="B9561A"/>
            </a:solidFill>
            <a:prstDash val="solid"/>
          </a:ln>
        </p:spPr>
      </p:sp>
      <p:sp>
        <p:nvSpPr>
          <p:cNvPr id="20" name="Text 17"/>
          <p:cNvSpPr/>
          <p:nvPr/>
        </p:nvSpPr>
        <p:spPr>
          <a:xfrm>
            <a:off x="10960100" y="307340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21" name="Shape 18"/>
          <p:cNvSpPr/>
          <p:nvPr/>
        </p:nvSpPr>
        <p:spPr>
          <a:xfrm>
            <a:off x="6048375" y="5248275"/>
            <a:ext cx="1619250" cy="298450"/>
          </a:xfrm>
          <a:prstGeom prst="roundRect">
            <a:avLst>
              <a:gd name="adj" fmla="val 20213"/>
            </a:avLst>
          </a:prstGeom>
          <a:noFill/>
          <a:ln w="31750">
            <a:solidFill>
              <a:srgbClr val="B9561A"/>
            </a:solidFill>
            <a:prstDash val="solid"/>
          </a:ln>
        </p:spPr>
      </p:sp>
      <p:sp>
        <p:nvSpPr>
          <p:cNvPr id="22" name="Text 19"/>
          <p:cNvSpPr/>
          <p:nvPr/>
        </p:nvSpPr>
        <p:spPr>
          <a:xfrm>
            <a:off x="7734300" y="523240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3</a:t>
            </a:r>
            <a:endParaRPr lang="en-US" sz="1400" dirty="0"/>
          </a:p>
        </p:txBody>
      </p:sp>
      <p:sp>
        <p:nvSpPr>
          <p:cNvPr id="23" name="Text 20"/>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Part 3 Enrolling and paying · p. 18</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762000" y="609600"/>
            <a:ext cx="10988040"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PART 3 · ENROLLING AND PAYING</a:t>
            </a:r>
            <a:endParaRPr lang="en-US" sz="1300" dirty="0"/>
          </a:p>
        </p:txBody>
      </p:sp>
      <p:sp>
        <p:nvSpPr>
          <p:cNvPr id="3" name="Text 1"/>
          <p:cNvSpPr/>
          <p:nvPr>
            <p:ph type="title"/>
          </p:nvPr>
        </p:nvSpPr>
        <p:spPr>
          <a:xfrm>
            <a:off x="762000" y="891530"/>
            <a:ext cx="10988040" cy="4826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Paying by Zelle or Venmo · Getting a receipt</a:t>
            </a:r>
            <a:endParaRPr lang="en-US" sz="3000" dirty="0"/>
          </a:p>
        </p:txBody>
      </p:sp>
      <p:sp>
        <p:nvSpPr>
          <p:cNvPr id="4" name="Shape 2"/>
          <p:cNvSpPr/>
          <p:nvPr/>
        </p:nvSpPr>
        <p:spPr>
          <a:xfrm>
            <a:off x="765175" y="1631305"/>
            <a:ext cx="2546350" cy="2602012"/>
          </a:xfrm>
          <a:prstGeom prst="roundRect">
            <a:avLst>
              <a:gd name="adj" fmla="val 4364"/>
            </a:avLst>
          </a:prstGeom>
          <a:solidFill>
            <a:srgbClr val="FFFDF8"/>
          </a:solidFill>
          <a:ln w="6350">
            <a:solidFill>
              <a:srgbClr val="E2DDD0"/>
            </a:solidFill>
            <a:prstDash val="solid"/>
          </a:ln>
        </p:spPr>
      </p:sp>
      <p:sp>
        <p:nvSpPr>
          <p:cNvPr id="5" name="Text 3"/>
          <p:cNvSpPr/>
          <p:nvPr/>
        </p:nvSpPr>
        <p:spPr>
          <a:xfrm>
            <a:off x="996950" y="1863080"/>
            <a:ext cx="355600" cy="355600"/>
          </a:xfrm>
          <a:custGeom>
            <a:avLst/>
            <a:gdLst/>
            <a:ahLst/>
            <a:cxnLst/>
            <a:rect l="l" t="t" r="r" b="b"/>
            <a:pathLst>
              <a:path w="355600" h="355600">
                <a:moveTo>
                  <a:pt x="177800" y="0"/>
                </a:moveTo>
                <a:lnTo>
                  <a:pt x="177800" y="0"/>
                </a:lnTo>
                <a:arcTo hR="177800" wR="177800" stAng="16200000" swAng="5400000"/>
                <a:lnTo>
                  <a:pt x="355600" y="177800"/>
                </a:lnTo>
                <a:arcTo hR="177800" wR="177800" stAng="0" swAng="5400000"/>
                <a:lnTo>
                  <a:pt x="177800" y="355600"/>
                </a:lnTo>
                <a:arcTo hR="177800" wR="177800" stAng="5400000" swAng="5400000"/>
                <a:lnTo>
                  <a:pt x="0" y="177800"/>
                </a:lnTo>
                <a:arcTo hR="177800" wR="177800" stAng="10800000" swAng="5400000"/>
                <a:close/>
              </a:path>
            </a:pathLst>
          </a:custGeom>
          <a:solidFill>
            <a:srgbClr val="B9561A"/>
          </a:solidFill>
          <a:ln/>
        </p:spPr>
        <p:txBody>
          <a:bodyPr wrap="square" lIns="0" tIns="0" rIns="0" bIns="0" rtlCol="0" anchor="ctr">
            <a:normAutofit/>
          </a:bodyPr>
          <a:lstStyle/>
          <a:p>
            <a:pPr algn="ctr" indent="0" marL="0">
              <a:lnSpc>
                <a:spcPts val="2100"/>
              </a:lnSpc>
              <a:buNone/>
            </a:pPr>
            <a:r>
              <a:rPr lang="en-US" sz="1500" b="1" dirty="0">
                <a:solidFill>
                  <a:srgbClr val="FFF8F0"/>
                </a:solidFill>
                <a:latin typeface="Source Sans 3" pitchFamily="34" charset="0"/>
                <a:ea typeface="Source Sans 3" pitchFamily="34" charset="-122"/>
                <a:cs typeface="Source Sans 3" pitchFamily="34" charset="-120"/>
              </a:rPr>
              <a:t>1</a:t>
            </a:r>
            <a:endParaRPr lang="en-US" sz="1500" dirty="0"/>
          </a:p>
        </p:txBody>
      </p:sp>
      <p:sp>
        <p:nvSpPr>
          <p:cNvPr id="6" name="Text 4"/>
          <p:cNvSpPr/>
          <p:nvPr/>
        </p:nvSpPr>
        <p:spPr>
          <a:xfrm>
            <a:off x="996950" y="2320280"/>
            <a:ext cx="2145284" cy="57398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Get transfer instructions</a:t>
            </a:r>
            <a:endParaRPr lang="en-US" sz="1600" dirty="0"/>
          </a:p>
        </p:txBody>
      </p:sp>
      <p:sp>
        <p:nvSpPr>
          <p:cNvPr id="7" name="Text 5"/>
          <p:cNvSpPr/>
          <p:nvPr/>
        </p:nvSpPr>
        <p:spPr>
          <a:xfrm>
            <a:off x="996950" y="2970461"/>
            <a:ext cx="2145284" cy="105648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Choose Zelle or Venmo under </a:t>
            </a:r>
            <a:r>
              <a:rPr lang="en-US" sz="1400" b="1" dirty="0">
                <a:solidFill>
                  <a:srgbClr val="4B5A53"/>
                </a:solidFill>
                <a:latin typeface="Source Sans 3" pitchFamily="34" charset="0"/>
                <a:ea typeface="Source Sans 3" pitchFamily="34" charset="-122"/>
                <a:cs typeface="Source Sans 3" pitchFamily="34" charset="-120"/>
              </a:rPr>
              <a:t>How to pay</a:t>
            </a:r>
            <a:r>
              <a:rPr lang="en-US" sz="1400" dirty="0">
                <a:solidFill>
                  <a:srgbClr val="4B5A53"/>
                </a:solidFill>
                <a:latin typeface="Source Sans 3" pitchFamily="34" charset="0"/>
                <a:ea typeface="Source Sans 3" pitchFamily="34" charset="-122"/>
                <a:cs typeface="Source Sans 3" pitchFamily="34" charset="-120"/>
              </a:rPr>
              <a:t>, then click the instructions button.</a:t>
            </a:r>
            <a:endParaRPr lang="en-US" sz="1400" dirty="0"/>
          </a:p>
        </p:txBody>
      </p:sp>
      <p:sp>
        <p:nvSpPr>
          <p:cNvPr id="8" name="Shape 6"/>
          <p:cNvSpPr/>
          <p:nvPr/>
        </p:nvSpPr>
        <p:spPr>
          <a:xfrm>
            <a:off x="3470275" y="1631305"/>
            <a:ext cx="2546350" cy="2602012"/>
          </a:xfrm>
          <a:prstGeom prst="roundRect">
            <a:avLst>
              <a:gd name="adj" fmla="val 4364"/>
            </a:avLst>
          </a:prstGeom>
          <a:solidFill>
            <a:srgbClr val="FFFDF8"/>
          </a:solidFill>
          <a:ln w="6350">
            <a:solidFill>
              <a:srgbClr val="E2DDD0"/>
            </a:solidFill>
            <a:prstDash val="solid"/>
          </a:ln>
        </p:spPr>
      </p:sp>
      <p:sp>
        <p:nvSpPr>
          <p:cNvPr id="9" name="Text 7"/>
          <p:cNvSpPr/>
          <p:nvPr/>
        </p:nvSpPr>
        <p:spPr>
          <a:xfrm>
            <a:off x="3702050" y="1863080"/>
            <a:ext cx="355600" cy="355600"/>
          </a:xfrm>
          <a:custGeom>
            <a:avLst/>
            <a:gdLst/>
            <a:ahLst/>
            <a:cxnLst/>
            <a:rect l="l" t="t" r="r" b="b"/>
            <a:pathLst>
              <a:path w="355600" h="355600">
                <a:moveTo>
                  <a:pt x="177800" y="0"/>
                </a:moveTo>
                <a:lnTo>
                  <a:pt x="177800" y="0"/>
                </a:lnTo>
                <a:arcTo hR="177800" wR="177800" stAng="16200000" swAng="5400000"/>
                <a:lnTo>
                  <a:pt x="355600" y="177800"/>
                </a:lnTo>
                <a:arcTo hR="177800" wR="177800" stAng="0" swAng="5400000"/>
                <a:lnTo>
                  <a:pt x="177800" y="355600"/>
                </a:lnTo>
                <a:arcTo hR="177800" wR="177800" stAng="5400000" swAng="5400000"/>
                <a:lnTo>
                  <a:pt x="0" y="177800"/>
                </a:lnTo>
                <a:arcTo hR="177800" wR="177800" stAng="10800000" swAng="5400000"/>
                <a:close/>
              </a:path>
            </a:pathLst>
          </a:custGeom>
          <a:solidFill>
            <a:srgbClr val="B9561A"/>
          </a:solidFill>
          <a:ln/>
        </p:spPr>
        <p:txBody>
          <a:bodyPr wrap="square" lIns="0" tIns="0" rIns="0" bIns="0" rtlCol="0" anchor="ctr">
            <a:normAutofit/>
          </a:bodyPr>
          <a:lstStyle/>
          <a:p>
            <a:pPr algn="ctr" indent="0" marL="0">
              <a:lnSpc>
                <a:spcPts val="2100"/>
              </a:lnSpc>
              <a:buNone/>
            </a:pPr>
            <a:r>
              <a:rPr lang="en-US" sz="1500" b="1" dirty="0">
                <a:solidFill>
                  <a:srgbClr val="FFF8F0"/>
                </a:solidFill>
                <a:latin typeface="Source Sans 3" pitchFamily="34" charset="0"/>
                <a:ea typeface="Source Sans 3" pitchFamily="34" charset="-122"/>
                <a:cs typeface="Source Sans 3" pitchFamily="34" charset="-120"/>
              </a:rPr>
              <a:t>2</a:t>
            </a:r>
            <a:endParaRPr lang="en-US" sz="1500" dirty="0"/>
          </a:p>
        </p:txBody>
      </p:sp>
      <p:sp>
        <p:nvSpPr>
          <p:cNvPr id="10" name="Text 8"/>
          <p:cNvSpPr/>
          <p:nvPr/>
        </p:nvSpPr>
        <p:spPr>
          <a:xfrm>
            <a:off x="3702050" y="2320280"/>
            <a:ext cx="2145284"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Send the money</a:t>
            </a:r>
            <a:endParaRPr lang="en-US" sz="1600" dirty="0"/>
          </a:p>
        </p:txBody>
      </p:sp>
      <p:sp>
        <p:nvSpPr>
          <p:cNvPr id="11" name="Text 9"/>
          <p:cNvSpPr/>
          <p:nvPr/>
        </p:nvSpPr>
        <p:spPr>
          <a:xfrm>
            <a:off x="3702050" y="2696170"/>
            <a:ext cx="2145284" cy="1314252"/>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In your bank app or Venmo, send the amount shown. </a:t>
            </a:r>
            <a:r>
              <a:rPr lang="en-US" sz="1400" b="1" dirty="0">
                <a:solidFill>
                  <a:srgbClr val="4B5A53"/>
                </a:solidFill>
                <a:latin typeface="Source Sans 3" pitchFamily="34" charset="0"/>
                <a:ea typeface="Source Sans 3" pitchFamily="34" charset="-122"/>
                <a:cs typeface="Source Sans 3" pitchFamily="34" charset="-120"/>
              </a:rPr>
              <a:t>Put the confirmation code in the memo.</a:t>
            </a:r>
            <a:r>
              <a:rPr lang="en-US" sz="1400" dirty="0">
                <a:solidFill>
                  <a:srgbClr val="4B5A53"/>
                </a:solidFill>
                <a:latin typeface="Source Sans 3" pitchFamily="34" charset="0"/>
                <a:ea typeface="Source Sans 3" pitchFamily="34" charset="-122"/>
                <a:cs typeface="Source Sans 3" pitchFamily="34" charset="-120"/>
              </a:rPr>
              <a:t> There's a </a:t>
            </a:r>
            <a:r>
              <a:rPr lang="en-US" sz="1400" b="1" dirty="0">
                <a:solidFill>
                  <a:srgbClr val="4B5A53"/>
                </a:solidFill>
                <a:latin typeface="Source Sans 3" pitchFamily="34" charset="0"/>
                <a:ea typeface="Source Sans 3" pitchFamily="34" charset="-122"/>
                <a:cs typeface="Source Sans 3" pitchFamily="34" charset="-120"/>
              </a:rPr>
              <a:t>Copy</a:t>
            </a:r>
            <a:r>
              <a:rPr lang="en-US" sz="1400" dirty="0">
                <a:solidFill>
                  <a:srgbClr val="4B5A53"/>
                </a:solidFill>
                <a:latin typeface="Source Sans 3" pitchFamily="34" charset="0"/>
                <a:ea typeface="Source Sans 3" pitchFamily="34" charset="-122"/>
                <a:cs typeface="Source Sans 3" pitchFamily="34" charset="-120"/>
              </a:rPr>
              <a:t> button.</a:t>
            </a:r>
            <a:endParaRPr lang="en-US" sz="1400" dirty="0"/>
          </a:p>
        </p:txBody>
      </p:sp>
      <p:sp>
        <p:nvSpPr>
          <p:cNvPr id="12" name="Shape 10"/>
          <p:cNvSpPr/>
          <p:nvPr/>
        </p:nvSpPr>
        <p:spPr>
          <a:xfrm>
            <a:off x="6175375" y="1631305"/>
            <a:ext cx="2546350" cy="2602012"/>
          </a:xfrm>
          <a:prstGeom prst="roundRect">
            <a:avLst>
              <a:gd name="adj" fmla="val 4364"/>
            </a:avLst>
          </a:prstGeom>
          <a:solidFill>
            <a:srgbClr val="FFFDF8"/>
          </a:solidFill>
          <a:ln w="6350">
            <a:solidFill>
              <a:srgbClr val="E2DDD0"/>
            </a:solidFill>
            <a:prstDash val="solid"/>
          </a:ln>
        </p:spPr>
      </p:sp>
      <p:sp>
        <p:nvSpPr>
          <p:cNvPr id="13" name="Text 11"/>
          <p:cNvSpPr/>
          <p:nvPr/>
        </p:nvSpPr>
        <p:spPr>
          <a:xfrm>
            <a:off x="6407150" y="1863080"/>
            <a:ext cx="355600" cy="355600"/>
          </a:xfrm>
          <a:custGeom>
            <a:avLst/>
            <a:gdLst/>
            <a:ahLst/>
            <a:cxnLst/>
            <a:rect l="l" t="t" r="r" b="b"/>
            <a:pathLst>
              <a:path w="355600" h="355600">
                <a:moveTo>
                  <a:pt x="177800" y="0"/>
                </a:moveTo>
                <a:lnTo>
                  <a:pt x="177800" y="0"/>
                </a:lnTo>
                <a:arcTo hR="177800" wR="177800" stAng="16200000" swAng="5400000"/>
                <a:lnTo>
                  <a:pt x="355600" y="177800"/>
                </a:lnTo>
                <a:arcTo hR="177800" wR="177800" stAng="0" swAng="5400000"/>
                <a:lnTo>
                  <a:pt x="177800" y="355600"/>
                </a:lnTo>
                <a:arcTo hR="177800" wR="177800" stAng="5400000" swAng="5400000"/>
                <a:lnTo>
                  <a:pt x="0" y="177800"/>
                </a:lnTo>
                <a:arcTo hR="177800" wR="177800" stAng="10800000" swAng="5400000"/>
                <a:close/>
              </a:path>
            </a:pathLst>
          </a:custGeom>
          <a:solidFill>
            <a:srgbClr val="B9561A"/>
          </a:solidFill>
          <a:ln/>
        </p:spPr>
        <p:txBody>
          <a:bodyPr wrap="square" lIns="0" tIns="0" rIns="0" bIns="0" rtlCol="0" anchor="ctr">
            <a:normAutofit/>
          </a:bodyPr>
          <a:lstStyle/>
          <a:p>
            <a:pPr algn="ctr" indent="0" marL="0">
              <a:lnSpc>
                <a:spcPts val="2100"/>
              </a:lnSpc>
              <a:buNone/>
            </a:pPr>
            <a:r>
              <a:rPr lang="en-US" sz="1500" b="1" dirty="0">
                <a:solidFill>
                  <a:srgbClr val="FFF8F0"/>
                </a:solidFill>
                <a:latin typeface="Source Sans 3" pitchFamily="34" charset="0"/>
                <a:ea typeface="Source Sans 3" pitchFamily="34" charset="-122"/>
                <a:cs typeface="Source Sans 3" pitchFamily="34" charset="-120"/>
              </a:rPr>
              <a:t>3</a:t>
            </a:r>
            <a:endParaRPr lang="en-US" sz="1500" dirty="0"/>
          </a:p>
        </p:txBody>
      </p:sp>
      <p:sp>
        <p:nvSpPr>
          <p:cNvPr id="14" name="Text 12"/>
          <p:cNvSpPr/>
          <p:nvPr/>
        </p:nvSpPr>
        <p:spPr>
          <a:xfrm>
            <a:off x="6407150" y="2320280"/>
            <a:ext cx="2145284"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Click </a:t>
            </a:r>
            <a:r>
              <a:rPr lang="en-US" sz="1600" b="1" dirty="0">
                <a:solidFill>
                  <a:srgbClr val="1E2A25"/>
                </a:solidFill>
                <a:latin typeface="Source Sans 3" pitchFamily="34" charset="0"/>
                <a:ea typeface="Source Sans 3" pitchFamily="34" charset="-122"/>
                <a:cs typeface="Source Sans 3" pitchFamily="34" charset="-120"/>
              </a:rPr>
              <a:t>I've sent it</a:t>
            </a:r>
            <a:endParaRPr lang="en-US" sz="1600" dirty="0"/>
          </a:p>
        </p:txBody>
      </p:sp>
      <p:sp>
        <p:nvSpPr>
          <p:cNvPr id="15" name="Text 13"/>
          <p:cNvSpPr/>
          <p:nvPr/>
        </p:nvSpPr>
        <p:spPr>
          <a:xfrm>
            <a:off x="6407150" y="2696170"/>
            <a:ext cx="2145284" cy="105648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Back on the campus page. The course opens once campus staff confirm the transfer.</a:t>
            </a:r>
            <a:endParaRPr lang="en-US" sz="1400" dirty="0"/>
          </a:p>
        </p:txBody>
      </p:sp>
      <p:sp>
        <p:nvSpPr>
          <p:cNvPr id="16" name="Shape 14"/>
          <p:cNvSpPr/>
          <p:nvPr/>
        </p:nvSpPr>
        <p:spPr>
          <a:xfrm>
            <a:off x="8877300" y="1628130"/>
            <a:ext cx="2552700" cy="2608362"/>
          </a:xfrm>
          <a:prstGeom prst="roundRect">
            <a:avLst>
              <a:gd name="adj" fmla="val 4478"/>
            </a:avLst>
          </a:prstGeom>
          <a:solidFill>
            <a:srgbClr val="1F4A3A"/>
          </a:solidFill>
          <a:ln/>
        </p:spPr>
      </p:sp>
      <p:pic>
        <p:nvPicPr>
          <p:cNvPr id="17" name="Image 0" descr="CheckCircle">    </p:cNvPr>
          <p:cNvPicPr>
            <a:picLocks noChangeAspect="1"/>
          </p:cNvPicPr>
          <p:nvPr/>
        </p:nvPicPr>
        <p:blipFill>
          <a:blip r:embed="rId1"/>
          <a:srcRect l="0" r="0" t="0" b="0"/>
          <a:stretch/>
        </p:blipFill>
        <p:spPr>
          <a:xfrm>
            <a:off x="9105900" y="1856730"/>
            <a:ext cx="355600" cy="355600"/>
          </a:xfrm>
          <a:prstGeom prst="rect">
            <a:avLst/>
          </a:prstGeom>
        </p:spPr>
      </p:pic>
      <p:sp>
        <p:nvSpPr>
          <p:cNvPr id="18" name="Text 15"/>
          <p:cNvSpPr/>
          <p:nvPr/>
        </p:nvSpPr>
        <p:spPr>
          <a:xfrm>
            <a:off x="9105900" y="2313930"/>
            <a:ext cx="2158365"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F7F4EC"/>
                </a:solidFill>
                <a:latin typeface="Source Sans 3" pitchFamily="34" charset="0"/>
                <a:ea typeface="Source Sans 3" pitchFamily="34" charset="-122"/>
                <a:cs typeface="Source Sans 3" pitchFamily="34" charset="-120"/>
              </a:rPr>
              <a:t>Receipt</a:t>
            </a:r>
            <a:endParaRPr lang="en-US" sz="1600" dirty="0"/>
          </a:p>
        </p:txBody>
      </p:sp>
      <p:sp>
        <p:nvSpPr>
          <p:cNvPr id="19" name="Text 16"/>
          <p:cNvSpPr/>
          <p:nvPr/>
        </p:nvSpPr>
        <p:spPr>
          <a:xfrm>
            <a:off x="9105900" y="2689820"/>
            <a:ext cx="2158365" cy="105648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CFE0D6"/>
                </a:solidFill>
                <a:latin typeface="Source Sans 3" pitchFamily="34" charset="0"/>
                <a:ea typeface="Source Sans 3" pitchFamily="34" charset="-122"/>
                <a:cs typeface="Source Sans 3" pitchFamily="34" charset="-120"/>
              </a:rPr>
              <a:t>Under </a:t>
            </a:r>
            <a:r>
              <a:rPr lang="en-US" sz="1400" b="1" dirty="0">
                <a:solidFill>
                  <a:srgbClr val="CFE0D6"/>
                </a:solidFill>
                <a:latin typeface="Source Sans 3" pitchFamily="34" charset="0"/>
                <a:ea typeface="Source Sans 3" pitchFamily="34" charset="-122"/>
                <a:cs typeface="Source Sans 3" pitchFamily="34" charset="-120"/>
              </a:rPr>
              <a:t>Payment history</a:t>
            </a:r>
            <a:r>
              <a:rPr lang="en-US" sz="1400" dirty="0">
                <a:solidFill>
                  <a:srgbClr val="CFE0D6"/>
                </a:solidFill>
                <a:latin typeface="Source Sans 3" pitchFamily="34" charset="0"/>
                <a:ea typeface="Source Sans 3" pitchFamily="34" charset="-122"/>
                <a:cs typeface="Source Sans 3" pitchFamily="34" charset="-120"/>
              </a:rPr>
              <a:t> on the same page, click </a:t>
            </a:r>
            <a:r>
              <a:rPr lang="en-US" sz="1400" b="1" dirty="0">
                <a:solidFill>
                  <a:srgbClr val="CFE0D6"/>
                </a:solidFill>
                <a:latin typeface="Source Sans 3" pitchFamily="34" charset="0"/>
                <a:ea typeface="Source Sans 3" pitchFamily="34" charset="-122"/>
                <a:cs typeface="Source Sans 3" pitchFamily="34" charset="-120"/>
              </a:rPr>
              <a:t>Download</a:t>
            </a:r>
            <a:r>
              <a:rPr lang="en-US" sz="1400" dirty="0">
                <a:solidFill>
                  <a:srgbClr val="CFE0D6"/>
                </a:solidFill>
                <a:latin typeface="Source Sans 3" pitchFamily="34" charset="0"/>
                <a:ea typeface="Source Sans 3" pitchFamily="34" charset="-122"/>
                <a:cs typeface="Source Sans 3" pitchFamily="34" charset="-120"/>
              </a:rPr>
              <a:t> in the Receipt column.</a:t>
            </a:r>
            <a:endParaRPr lang="en-US" sz="1400" dirty="0"/>
          </a:p>
        </p:txBody>
      </p:sp>
      <p:sp>
        <p:nvSpPr>
          <p:cNvPr id="20" name="Text 17"/>
          <p:cNvSpPr/>
          <p:nvPr/>
        </p:nvSpPr>
        <p:spPr>
          <a:xfrm>
            <a:off x="762000" y="4515892"/>
            <a:ext cx="11430000" cy="2921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4B5A53"/>
                </a:solidFill>
                <a:latin typeface="Source Sans 3" pitchFamily="34" charset="0"/>
                <a:ea typeface="Source Sans 3" pitchFamily="34" charset="-122"/>
                <a:cs typeface="Source Sans 3" pitchFamily="34" charset="-120"/>
              </a:rPr>
              <a:t>Picked the wrong method? Click </a:t>
            </a:r>
            <a:r>
              <a:rPr lang="en-US" sz="1400" b="1" dirty="0">
                <a:solidFill>
                  <a:srgbClr val="4B5A53"/>
                </a:solidFill>
                <a:latin typeface="Source Sans 3" pitchFamily="34" charset="0"/>
                <a:ea typeface="Source Sans 3" pitchFamily="34" charset="-122"/>
                <a:cs typeface="Source Sans 3" pitchFamily="34" charset="-120"/>
              </a:rPr>
              <a:t>Cancel these transfer instructions</a:t>
            </a:r>
            <a:r>
              <a:rPr lang="en-US" sz="1400" dirty="0">
                <a:solidFill>
                  <a:srgbClr val="4B5A53"/>
                </a:solidFill>
                <a:latin typeface="Source Sans 3" pitchFamily="34" charset="0"/>
                <a:ea typeface="Source Sans 3" pitchFamily="34" charset="-122"/>
                <a:cs typeface="Source Sans 3" pitchFamily="34" charset="-120"/>
              </a:rPr>
              <a:t>. Closed the card window by mistake? Click </a:t>
            </a:r>
            <a:r>
              <a:rPr lang="en-US" sz="1400" b="1" dirty="0">
                <a:solidFill>
                  <a:srgbClr val="4B5A53"/>
                </a:solidFill>
                <a:latin typeface="Source Sans 3" pitchFamily="34" charset="0"/>
                <a:ea typeface="Source Sans 3" pitchFamily="34" charset="-122"/>
                <a:cs typeface="Source Sans 3" pitchFamily="34" charset="-120"/>
              </a:rPr>
              <a:t>Reopen the payment window</a:t>
            </a:r>
            <a:r>
              <a:rPr lang="en-US" sz="1400" dirty="0">
                <a:solidFill>
                  <a:srgbClr val="4B5A53"/>
                </a:solidFill>
                <a:latin typeface="Source Sans 3" pitchFamily="34" charset="0"/>
                <a:ea typeface="Source Sans 3" pitchFamily="34" charset="-122"/>
                <a:cs typeface="Source Sans 3" pitchFamily="34" charset="-120"/>
              </a:rPr>
              <a:t>.</a:t>
            </a:r>
            <a:endParaRPr lang="en-US" sz="1400" dirty="0"/>
          </a:p>
        </p:txBody>
      </p:sp>
      <p:sp>
        <p:nvSpPr>
          <p:cNvPr id="21" name="Text 18"/>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Part 3 Enrolling and paying · p. 19</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F4A3A"/>
        </a:solidFill>
      </p:bgPr>
    </p:bg>
    <p:spTree>
      <p:nvGrpSpPr>
        <p:cNvPr id="1" name=""/>
        <p:cNvGrpSpPr/>
        <p:nvPr/>
      </p:nvGrpSpPr>
      <p:grpSpPr>
        <a:xfrm>
          <a:off x="0" y="0"/>
          <a:ext cx="0" cy="0"/>
          <a:chOff x="0" y="0"/>
          <a:chExt cx="0" cy="0"/>
        </a:xfrm>
      </p:grpSpPr>
      <p:sp>
        <p:nvSpPr>
          <p:cNvPr id="2" name="Text 0"/>
          <p:cNvSpPr/>
          <p:nvPr/>
        </p:nvSpPr>
        <p:spPr>
          <a:xfrm>
            <a:off x="762000" y="2357140"/>
            <a:ext cx="10988040" cy="309860"/>
          </a:xfrm>
          <a:prstGeom prst="rect">
            <a:avLst/>
          </a:prstGeom>
          <a:noFill/>
          <a:ln/>
        </p:spPr>
        <p:txBody>
          <a:bodyPr wrap="square" lIns="0" tIns="0" rIns="0" bIns="0" rtlCol="0" anchor="t">
            <a:normAutofit/>
          </a:bodyPr>
          <a:lstStyle/>
          <a:p>
            <a:pPr algn="l" indent="0" marL="0">
              <a:lnSpc>
                <a:spcPts val="2240"/>
              </a:lnSpc>
              <a:buNone/>
            </a:pPr>
            <a:r>
              <a:rPr lang="en-US" sz="1600" b="1" spc="150" kern="0" dirty="0">
                <a:solidFill>
                  <a:srgbClr val="E9C98B"/>
                </a:solidFill>
                <a:latin typeface="Source Sans 3" pitchFamily="34" charset="0"/>
                <a:ea typeface="Source Sans 3" pitchFamily="34" charset="-122"/>
                <a:cs typeface="Source Sans 3" pitchFamily="34" charset="-120"/>
              </a:rPr>
              <a:t>PART 4</a:t>
            </a:r>
            <a:endParaRPr lang="en-US" sz="1600" dirty="0"/>
          </a:p>
        </p:txBody>
      </p:sp>
      <p:sp>
        <p:nvSpPr>
          <p:cNvPr id="3" name="Text 1"/>
          <p:cNvSpPr/>
          <p:nvPr>
            <p:ph type="title"/>
          </p:nvPr>
        </p:nvSpPr>
        <p:spPr>
          <a:xfrm>
            <a:off x="762000" y="2895600"/>
            <a:ext cx="10988040" cy="756890"/>
          </a:xfrm>
          <a:prstGeom prst="rect">
            <a:avLst/>
          </a:prstGeom>
          <a:noFill/>
          <a:ln/>
        </p:spPr>
        <p:txBody>
          <a:bodyPr wrap="square" lIns="0" tIns="0" rIns="0" bIns="0" rtlCol="0" anchor="t">
            <a:normAutofit/>
          </a:bodyPr>
          <a:lstStyle/>
          <a:p>
            <a:pPr algn="l" indent="0" marL="0">
              <a:lnSpc>
                <a:spcPts val="5760"/>
              </a:lnSpc>
              <a:buNone/>
            </a:pPr>
            <a:r>
              <a:rPr lang="en-US" sz="4800" b="1" i="0" dirty="0">
                <a:solidFill>
                  <a:srgbClr val="F7F4EC"/>
                </a:solidFill>
                <a:latin typeface="Source Serif 4" pitchFamily="18" charset="0"/>
                <a:ea typeface="Source Serif 4" pitchFamily="18" charset="-122"/>
                <a:cs typeface="Source Serif 4" pitchFamily="18" charset="-120"/>
              </a:rPr>
              <a:t>Taking classes</a:t>
            </a:r>
            <a:endParaRPr lang="en-US" sz="4800" dirty="0"/>
          </a:p>
        </p:txBody>
      </p:sp>
      <p:sp>
        <p:nvSpPr>
          <p:cNvPr id="4" name="Text 2"/>
          <p:cNvSpPr/>
          <p:nvPr/>
        </p:nvSpPr>
        <p:spPr>
          <a:xfrm>
            <a:off x="762000" y="3881090"/>
            <a:ext cx="10988040" cy="391120"/>
          </a:xfrm>
          <a:prstGeom prst="rect">
            <a:avLst/>
          </a:prstGeom>
          <a:noFill/>
          <a:ln/>
        </p:spPr>
        <p:txBody>
          <a:bodyPr wrap="square" lIns="0" tIns="0" rIns="0" bIns="0" rtlCol="0" anchor="t">
            <a:normAutofit/>
          </a:bodyPr>
          <a:lstStyle/>
          <a:p>
            <a:pPr algn="l" indent="0" marL="0">
              <a:lnSpc>
                <a:spcPts val="2880"/>
              </a:lnSpc>
              <a:buNone/>
            </a:pPr>
            <a:r>
              <a:rPr lang="en-US" sz="1800" dirty="0">
                <a:solidFill>
                  <a:srgbClr val="CFE0D6"/>
                </a:solidFill>
                <a:latin typeface="Source Sans 3" pitchFamily="34" charset="0"/>
                <a:ea typeface="Source Sans 3" pitchFamily="34" charset="-122"/>
                <a:cs typeface="Source Sans 3" pitchFamily="34" charset="-120"/>
              </a:rPr>
              <a:t>My courses · The course page · Video · Reading · Live Zoom class</a:t>
            </a:r>
            <a:endParaRPr lang="en-US" sz="1800" dirty="0"/>
          </a:p>
        </p:txBody>
      </p:sp>
      <p:sp>
        <p:nvSpPr>
          <p:cNvPr id="5" name="Text 3"/>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C4B6"/>
                </a:solidFill>
                <a:latin typeface="Source Sans 3" pitchFamily="34" charset="0"/>
                <a:ea typeface="Source Sans 3" pitchFamily="34" charset="-122"/>
                <a:cs typeface="Source Sans 3" pitchFamily="34" charset="-120"/>
              </a:rPr>
              <a:t>Online Campus Student Guide · p. 20</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762000" y="609600"/>
            <a:ext cx="10988040"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PART 4 · TAKING CLASSES</a:t>
            </a:r>
            <a:endParaRPr lang="en-US" sz="1300" dirty="0"/>
          </a:p>
        </p:txBody>
      </p:sp>
      <p:sp>
        <p:nvSpPr>
          <p:cNvPr id="3" name="Text 1"/>
          <p:cNvSpPr/>
          <p:nvPr>
            <p:ph type="title"/>
          </p:nvPr>
        </p:nvSpPr>
        <p:spPr>
          <a:xfrm>
            <a:off x="762000" y="891530"/>
            <a:ext cx="10988040" cy="4826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Opening a course</a:t>
            </a:r>
            <a:endParaRPr lang="en-US" sz="3000" dirty="0"/>
          </a:p>
        </p:txBody>
      </p:sp>
      <p:sp>
        <p:nvSpPr>
          <p:cNvPr id="4" name="Text 2"/>
          <p:cNvSpPr/>
          <p:nvPr/>
        </p:nvSpPr>
        <p:spPr>
          <a:xfrm>
            <a:off x="762000" y="15773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5" name="Text 3"/>
          <p:cNvSpPr/>
          <p:nvPr/>
        </p:nvSpPr>
        <p:spPr>
          <a:xfrm>
            <a:off x="1219200" y="1577330"/>
            <a:ext cx="3610356"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My courses</a:t>
            </a:r>
            <a:r>
              <a:rPr lang="en-US" sz="1600" b="1" dirty="0">
                <a:solidFill>
                  <a:srgbClr val="1E2A25"/>
                </a:solidFill>
                <a:latin typeface="Source Sans 3" pitchFamily="34" charset="0"/>
                <a:ea typeface="Source Sans 3" pitchFamily="34" charset="-122"/>
                <a:cs typeface="Source Sans 3" pitchFamily="34" charset="-120"/>
              </a:rPr>
              <a:t> on the left</a:t>
            </a:r>
            <a:endParaRPr lang="en-US" sz="1600" dirty="0"/>
          </a:p>
        </p:txBody>
      </p:sp>
      <p:sp>
        <p:nvSpPr>
          <p:cNvPr id="6" name="Text 4"/>
          <p:cNvSpPr/>
          <p:nvPr/>
        </p:nvSpPr>
        <p:spPr>
          <a:xfrm>
            <a:off x="1219200" y="1889720"/>
            <a:ext cx="3610356"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A card for each course you've signed up and paid for.</a:t>
            </a:r>
            <a:endParaRPr lang="en-US" sz="1400" dirty="0"/>
          </a:p>
        </p:txBody>
      </p:sp>
      <p:sp>
        <p:nvSpPr>
          <p:cNvPr id="7" name="Text 5"/>
          <p:cNvSpPr/>
          <p:nvPr/>
        </p:nvSpPr>
        <p:spPr>
          <a:xfrm>
            <a:off x="762000" y="2608461"/>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8" name="Text 6"/>
          <p:cNvSpPr/>
          <p:nvPr/>
        </p:nvSpPr>
        <p:spPr>
          <a:xfrm>
            <a:off x="1219200" y="2608461"/>
            <a:ext cx="3610356"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Click a course card</a:t>
            </a:r>
            <a:endParaRPr lang="en-US" sz="1600" dirty="0"/>
          </a:p>
        </p:txBody>
      </p:sp>
      <p:sp>
        <p:nvSpPr>
          <p:cNvPr id="9" name="Text 7"/>
          <p:cNvSpPr/>
          <p:nvPr/>
        </p:nvSpPr>
        <p:spPr>
          <a:xfrm>
            <a:off x="1219200" y="2920851"/>
            <a:ext cx="3610356"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The green bar and % show how much you've done.</a:t>
            </a:r>
            <a:endParaRPr lang="en-US" sz="1400" dirty="0"/>
          </a:p>
        </p:txBody>
      </p:sp>
      <p:sp>
        <p:nvSpPr>
          <p:cNvPr id="10" name="Text 8"/>
          <p:cNvSpPr/>
          <p:nvPr/>
        </p:nvSpPr>
        <p:spPr>
          <a:xfrm>
            <a:off x="762000" y="3639592"/>
            <a:ext cx="4081272" cy="520700"/>
          </a:xfrm>
          <a:prstGeom prst="rect">
            <a:avLst/>
          </a:prstGeom>
          <a:noFill/>
          <a:ln/>
        </p:spPr>
        <p:txBody>
          <a:bodyPr wrap="square" lIns="0" tIns="0" rIns="0" bIns="0" rtlCol="0" anchor="t">
            <a:normAutofit/>
          </a:bodyPr>
          <a:lstStyle/>
          <a:p>
            <a:pPr algn="l" indent="0" marL="0">
              <a:lnSpc>
                <a:spcPts val="1950"/>
              </a:lnSpc>
              <a:buNone/>
            </a:pPr>
            <a:r>
              <a:rPr lang="en-US" sz="1300" dirty="0">
                <a:solidFill>
                  <a:srgbClr val="4B5A53"/>
                </a:solidFill>
                <a:latin typeface="Source Sans 3" pitchFamily="34" charset="0"/>
                <a:ea typeface="Source Sans 3" pitchFamily="34" charset="-122"/>
                <a:cs typeface="Source Sans 3" pitchFamily="34" charset="-120"/>
              </a:rPr>
              <a:t>Cards also show your current grade, or </a:t>
            </a:r>
            <a:r>
              <a:rPr lang="en-US" sz="1300" b="1" dirty="0">
                <a:solidFill>
                  <a:srgbClr val="4B5A53"/>
                </a:solidFill>
                <a:latin typeface="Source Sans 3" pitchFamily="34" charset="0"/>
                <a:ea typeface="Source Sans 3" pitchFamily="34" charset="-122"/>
                <a:cs typeface="Source Sans 3" pitchFamily="34" charset="-120"/>
              </a:rPr>
              <a:t>Completed</a:t>
            </a:r>
            <a:r>
              <a:rPr lang="en-US" sz="1300" dirty="0">
                <a:solidFill>
                  <a:srgbClr val="4B5A53"/>
                </a:solidFill>
                <a:latin typeface="Source Sans 3" pitchFamily="34" charset="0"/>
                <a:ea typeface="Source Sans 3" pitchFamily="34" charset="-122"/>
                <a:cs typeface="Source Sans 3" pitchFamily="34" charset="-120"/>
              </a:rPr>
              <a:t> once you finish.</a:t>
            </a:r>
            <a:endParaRPr lang="en-US" sz="1300" dirty="0"/>
          </a:p>
        </p:txBody>
      </p:sp>
      <p:pic>
        <p:nvPicPr>
          <p:cNvPr id="11" name="Image 0" descr="My courses page">    </p:cNvPr>
          <p:cNvPicPr>
            <a:picLocks noChangeAspect="1"/>
          </p:cNvPicPr>
          <p:nvPr/>
        </p:nvPicPr>
        <p:blipFill>
          <a:blip r:embed="rId1"/>
          <a:srcRect l="-60" r="-60" t="0" b="0"/>
          <a:stretch/>
        </p:blipFill>
        <p:spPr>
          <a:xfrm>
            <a:off x="5086350" y="1583680"/>
            <a:ext cx="6337300" cy="3956050"/>
          </a:xfrm>
          <a:prstGeom prst="roundRect">
            <a:avLst>
              <a:gd name="adj" fmla="val 2408"/>
            </a:avLst>
          </a:prstGeom>
        </p:spPr>
      </p:pic>
      <p:sp>
        <p:nvSpPr>
          <p:cNvPr id="12" name="Shape 9"/>
          <p:cNvSpPr/>
          <p:nvPr/>
        </p:nvSpPr>
        <p:spPr>
          <a:xfrm>
            <a:off x="5083175" y="1580505"/>
            <a:ext cx="6343650" cy="3962400"/>
          </a:xfrm>
          <a:prstGeom prst="roundRect">
            <a:avLst>
              <a:gd name="adj" fmla="val 2484"/>
            </a:avLst>
          </a:prstGeom>
          <a:noFill/>
          <a:ln w="6350">
            <a:solidFill>
              <a:srgbClr val="D6D0C2"/>
            </a:solidFill>
            <a:prstDash val="solid"/>
          </a:ln>
        </p:spPr>
      </p:sp>
      <p:sp>
        <p:nvSpPr>
          <p:cNvPr id="13" name="Shape 10"/>
          <p:cNvSpPr/>
          <p:nvPr/>
        </p:nvSpPr>
        <p:spPr>
          <a:xfrm>
            <a:off x="5146675" y="2367905"/>
            <a:ext cx="1187450" cy="247650"/>
          </a:xfrm>
          <a:prstGeom prst="roundRect">
            <a:avLst>
              <a:gd name="adj" fmla="val 24359"/>
            </a:avLst>
          </a:prstGeom>
          <a:noFill/>
          <a:ln w="31750">
            <a:solidFill>
              <a:srgbClr val="B9561A"/>
            </a:solidFill>
            <a:prstDash val="solid"/>
          </a:ln>
        </p:spPr>
      </p:sp>
      <p:sp>
        <p:nvSpPr>
          <p:cNvPr id="14" name="Text 11"/>
          <p:cNvSpPr/>
          <p:nvPr/>
        </p:nvSpPr>
        <p:spPr>
          <a:xfrm>
            <a:off x="5842000" y="19964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15" name="Shape 12"/>
          <p:cNvSpPr/>
          <p:nvPr/>
        </p:nvSpPr>
        <p:spPr>
          <a:xfrm>
            <a:off x="6613525" y="3072755"/>
            <a:ext cx="1492250" cy="1022350"/>
          </a:xfrm>
          <a:prstGeom prst="roundRect">
            <a:avLst>
              <a:gd name="adj" fmla="val 8385"/>
            </a:avLst>
          </a:prstGeom>
          <a:noFill/>
          <a:ln w="31750">
            <a:solidFill>
              <a:srgbClr val="B9561A"/>
            </a:solidFill>
            <a:prstDash val="solid"/>
          </a:ln>
        </p:spPr>
      </p:sp>
      <p:sp>
        <p:nvSpPr>
          <p:cNvPr id="16" name="Text 13"/>
          <p:cNvSpPr/>
          <p:nvPr/>
        </p:nvSpPr>
        <p:spPr>
          <a:xfrm>
            <a:off x="7988300" y="27076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17" name="Text 14"/>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Part 4 Taking classes · p. 21</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762000" y="609600"/>
            <a:ext cx="10988040"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PART 4 · TAKING CLASSES</a:t>
            </a:r>
            <a:endParaRPr lang="en-US" sz="1300" dirty="0"/>
          </a:p>
        </p:txBody>
      </p:sp>
      <p:sp>
        <p:nvSpPr>
          <p:cNvPr id="3" name="Text 1"/>
          <p:cNvSpPr/>
          <p:nvPr>
            <p:ph type="title"/>
          </p:nvPr>
        </p:nvSpPr>
        <p:spPr>
          <a:xfrm>
            <a:off x="762000" y="891530"/>
            <a:ext cx="10988040" cy="4826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Reading the course page</a:t>
            </a:r>
            <a:endParaRPr lang="en-US" sz="3000" dirty="0"/>
          </a:p>
        </p:txBody>
      </p:sp>
      <p:sp>
        <p:nvSpPr>
          <p:cNvPr id="4" name="Text 2"/>
          <p:cNvSpPr/>
          <p:nvPr/>
        </p:nvSpPr>
        <p:spPr>
          <a:xfrm>
            <a:off x="762000" y="15773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5" name="Text 3"/>
          <p:cNvSpPr/>
          <p:nvPr/>
        </p:nvSpPr>
        <p:spPr>
          <a:xfrm>
            <a:off x="1219200" y="1577330"/>
            <a:ext cx="3610356"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Continue</a:t>
            </a:r>
            <a:endParaRPr lang="en-US" sz="1600" dirty="0"/>
          </a:p>
        </p:txBody>
      </p:sp>
      <p:sp>
        <p:nvSpPr>
          <p:cNvPr id="6" name="Text 4"/>
          <p:cNvSpPr/>
          <p:nvPr/>
        </p:nvSpPr>
        <p:spPr>
          <a:xfrm>
            <a:off x="1219200" y="1889720"/>
            <a:ext cx="3860800"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Jumps to the next lesson you haven't finished.</a:t>
            </a:r>
            <a:endParaRPr lang="en-US" sz="1400" dirty="0"/>
          </a:p>
        </p:txBody>
      </p:sp>
      <p:sp>
        <p:nvSpPr>
          <p:cNvPr id="7" name="Text 5"/>
          <p:cNvSpPr/>
          <p:nvPr/>
        </p:nvSpPr>
        <p:spPr>
          <a:xfrm>
            <a:off x="762000" y="2325291"/>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8" name="Text 6"/>
          <p:cNvSpPr/>
          <p:nvPr/>
        </p:nvSpPr>
        <p:spPr>
          <a:xfrm>
            <a:off x="1219200" y="2325291"/>
            <a:ext cx="3610356"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Tabs across the top</a:t>
            </a:r>
            <a:endParaRPr lang="en-US" sz="1600" dirty="0"/>
          </a:p>
        </p:txBody>
      </p:sp>
      <p:sp>
        <p:nvSpPr>
          <p:cNvPr id="9" name="Text 7"/>
          <p:cNvSpPr/>
          <p:nvPr/>
        </p:nvSpPr>
        <p:spPr>
          <a:xfrm>
            <a:off x="1219200" y="2637681"/>
            <a:ext cx="3610356" cy="79871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Modules (the lesson list), Progress, Assignments and exams, Announcements, Attendance, Discussions</a:t>
            </a:r>
            <a:endParaRPr lang="en-US" sz="1400" dirty="0"/>
          </a:p>
        </p:txBody>
      </p:sp>
      <p:sp>
        <p:nvSpPr>
          <p:cNvPr id="10" name="Text 8"/>
          <p:cNvSpPr/>
          <p:nvPr/>
        </p:nvSpPr>
        <p:spPr>
          <a:xfrm>
            <a:off x="762000" y="3588792"/>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3</a:t>
            </a:r>
            <a:endParaRPr lang="en-US" sz="1400" dirty="0"/>
          </a:p>
        </p:txBody>
      </p:sp>
      <p:sp>
        <p:nvSpPr>
          <p:cNvPr id="11" name="Text 9"/>
          <p:cNvSpPr/>
          <p:nvPr/>
        </p:nvSpPr>
        <p:spPr>
          <a:xfrm>
            <a:off x="1219200" y="3588792"/>
            <a:ext cx="3610356"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Click a lesson row to start</a:t>
            </a:r>
            <a:endParaRPr lang="en-US" sz="1600" dirty="0"/>
          </a:p>
        </p:txBody>
      </p:sp>
      <p:sp>
        <p:nvSpPr>
          <p:cNvPr id="12" name="Text 10"/>
          <p:cNvSpPr/>
          <p:nvPr/>
        </p:nvSpPr>
        <p:spPr>
          <a:xfrm>
            <a:off x="1219200" y="3901182"/>
            <a:ext cx="3610356"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A green ✓ means you've finished that lesson.</a:t>
            </a:r>
            <a:endParaRPr lang="en-US" sz="1400" dirty="0"/>
          </a:p>
        </p:txBody>
      </p:sp>
      <p:sp>
        <p:nvSpPr>
          <p:cNvPr id="13" name="Text 11"/>
          <p:cNvSpPr/>
          <p:nvPr/>
        </p:nvSpPr>
        <p:spPr>
          <a:xfrm>
            <a:off x="762000" y="4336752"/>
            <a:ext cx="4081272" cy="520700"/>
          </a:xfrm>
          <a:prstGeom prst="rect">
            <a:avLst/>
          </a:prstGeom>
          <a:noFill/>
          <a:ln/>
        </p:spPr>
        <p:txBody>
          <a:bodyPr wrap="square" lIns="0" tIns="0" rIns="0" bIns="0" rtlCol="0" anchor="t">
            <a:normAutofit/>
          </a:bodyPr>
          <a:lstStyle/>
          <a:p>
            <a:pPr algn="l" indent="0" marL="0">
              <a:lnSpc>
                <a:spcPts val="1950"/>
              </a:lnSpc>
              <a:buNone/>
            </a:pPr>
            <a:r>
              <a:rPr lang="en-US" sz="1300" dirty="0">
                <a:solidFill>
                  <a:srgbClr val="4B5A53"/>
                </a:solidFill>
                <a:latin typeface="Source Sans 3" pitchFamily="34" charset="0"/>
                <a:ea typeface="Source Sans 3" pitchFamily="34" charset="-122"/>
                <a:cs typeface="Source Sans 3" pitchFamily="34" charset="-120"/>
              </a:rPr>
              <a:t>A lesson that isn't open yet shows when it opens, for example "Opens Oct 12".</a:t>
            </a:r>
            <a:endParaRPr lang="en-US" sz="1300" dirty="0"/>
          </a:p>
        </p:txBody>
      </p:sp>
      <p:pic>
        <p:nvPicPr>
          <p:cNvPr id="14" name="Image 0" descr="Course page">    </p:cNvPr>
          <p:cNvPicPr>
            <a:picLocks noChangeAspect="1"/>
          </p:cNvPicPr>
          <p:nvPr/>
        </p:nvPicPr>
        <p:blipFill>
          <a:blip r:embed="rId1"/>
          <a:srcRect l="-60" r="-60" t="0" b="0"/>
          <a:stretch/>
        </p:blipFill>
        <p:spPr>
          <a:xfrm>
            <a:off x="5086350" y="1583680"/>
            <a:ext cx="6337300" cy="3956050"/>
          </a:xfrm>
          <a:prstGeom prst="roundRect">
            <a:avLst>
              <a:gd name="adj" fmla="val 2408"/>
            </a:avLst>
          </a:prstGeom>
        </p:spPr>
      </p:pic>
      <p:sp>
        <p:nvSpPr>
          <p:cNvPr id="15" name="Shape 12"/>
          <p:cNvSpPr/>
          <p:nvPr/>
        </p:nvSpPr>
        <p:spPr>
          <a:xfrm>
            <a:off x="5083175" y="1580505"/>
            <a:ext cx="6343650" cy="3962400"/>
          </a:xfrm>
          <a:prstGeom prst="roundRect">
            <a:avLst>
              <a:gd name="adj" fmla="val 2484"/>
            </a:avLst>
          </a:prstGeom>
          <a:noFill/>
          <a:ln w="6350">
            <a:solidFill>
              <a:srgbClr val="D6D0C2"/>
            </a:solidFill>
            <a:prstDash val="solid"/>
          </a:ln>
        </p:spPr>
      </p:sp>
      <p:sp>
        <p:nvSpPr>
          <p:cNvPr id="16" name="Shape 13"/>
          <p:cNvSpPr/>
          <p:nvPr/>
        </p:nvSpPr>
        <p:spPr>
          <a:xfrm>
            <a:off x="10728325" y="2132955"/>
            <a:ext cx="476250" cy="247650"/>
          </a:xfrm>
          <a:prstGeom prst="roundRect">
            <a:avLst>
              <a:gd name="adj" fmla="val 24359"/>
            </a:avLst>
          </a:prstGeom>
          <a:noFill/>
          <a:ln w="31750">
            <a:solidFill>
              <a:srgbClr val="B9561A"/>
            </a:solidFill>
            <a:prstDash val="solid"/>
          </a:ln>
        </p:spPr>
      </p:sp>
      <p:sp>
        <p:nvSpPr>
          <p:cNvPr id="17" name="Text 14"/>
          <p:cNvSpPr/>
          <p:nvPr/>
        </p:nvSpPr>
        <p:spPr>
          <a:xfrm>
            <a:off x="10795000" y="24409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18" name="Shape 15"/>
          <p:cNvSpPr/>
          <p:nvPr/>
        </p:nvSpPr>
        <p:spPr>
          <a:xfrm>
            <a:off x="6607175" y="2583805"/>
            <a:ext cx="1758950" cy="247650"/>
          </a:xfrm>
          <a:prstGeom prst="roundRect">
            <a:avLst>
              <a:gd name="adj" fmla="val 24359"/>
            </a:avLst>
          </a:prstGeom>
          <a:noFill/>
          <a:ln w="31750">
            <a:solidFill>
              <a:srgbClr val="B9561A"/>
            </a:solidFill>
            <a:prstDash val="solid"/>
          </a:ln>
        </p:spPr>
      </p:sp>
      <p:sp>
        <p:nvSpPr>
          <p:cNvPr id="19" name="Text 16"/>
          <p:cNvSpPr/>
          <p:nvPr/>
        </p:nvSpPr>
        <p:spPr>
          <a:xfrm>
            <a:off x="8432800" y="25425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20" name="Shape 17"/>
          <p:cNvSpPr/>
          <p:nvPr/>
        </p:nvSpPr>
        <p:spPr>
          <a:xfrm>
            <a:off x="6619875" y="3714105"/>
            <a:ext cx="4584700" cy="349250"/>
          </a:xfrm>
          <a:prstGeom prst="roundRect">
            <a:avLst>
              <a:gd name="adj" fmla="val 17273"/>
            </a:avLst>
          </a:prstGeom>
          <a:noFill/>
          <a:ln w="31750">
            <a:solidFill>
              <a:srgbClr val="B9561A"/>
            </a:solidFill>
            <a:prstDash val="solid"/>
          </a:ln>
        </p:spPr>
      </p:sp>
      <p:sp>
        <p:nvSpPr>
          <p:cNvPr id="21" name="Text 18"/>
          <p:cNvSpPr/>
          <p:nvPr/>
        </p:nvSpPr>
        <p:spPr>
          <a:xfrm>
            <a:off x="6235700" y="37236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3</a:t>
            </a:r>
            <a:endParaRPr lang="en-US" sz="1400" dirty="0"/>
          </a:p>
        </p:txBody>
      </p:sp>
      <p:sp>
        <p:nvSpPr>
          <p:cNvPr id="22" name="Text 19"/>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Part 4 Taking classes · p. 22</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EEF2EC"/>
        </a:solidFill>
      </p:bgPr>
    </p:bg>
    <p:spTree>
      <p:nvGrpSpPr>
        <p:cNvPr id="1" name=""/>
        <p:cNvGrpSpPr/>
        <p:nvPr/>
      </p:nvGrpSpPr>
      <p:grpSpPr>
        <a:xfrm>
          <a:off x="0" y="0"/>
          <a:ext cx="0" cy="0"/>
          <a:chOff x="0" y="0"/>
          <a:chExt cx="0" cy="0"/>
        </a:xfrm>
      </p:grpSpPr>
      <p:sp>
        <p:nvSpPr>
          <p:cNvPr id="2" name="Text 0"/>
          <p:cNvSpPr/>
          <p:nvPr/>
        </p:nvSpPr>
        <p:spPr>
          <a:xfrm>
            <a:off x="762000" y="609600"/>
            <a:ext cx="10988040"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PART 4 · TAKING CLASSES</a:t>
            </a:r>
            <a:endParaRPr lang="en-US" sz="1300" dirty="0"/>
          </a:p>
        </p:txBody>
      </p:sp>
      <p:sp>
        <p:nvSpPr>
          <p:cNvPr id="3" name="Text 1"/>
          <p:cNvSpPr/>
          <p:nvPr>
            <p:ph type="title"/>
          </p:nvPr>
        </p:nvSpPr>
        <p:spPr>
          <a:xfrm>
            <a:off x="762000" y="891530"/>
            <a:ext cx="10988040" cy="4826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Five kinds of lessons, five ways to finish</a:t>
            </a:r>
            <a:endParaRPr lang="en-US" sz="3000" dirty="0"/>
          </a:p>
        </p:txBody>
      </p:sp>
      <p:sp>
        <p:nvSpPr>
          <p:cNvPr id="4" name="Shape 2"/>
          <p:cNvSpPr/>
          <p:nvPr/>
        </p:nvSpPr>
        <p:spPr>
          <a:xfrm>
            <a:off x="762000" y="1602730"/>
            <a:ext cx="10668000" cy="3213100"/>
          </a:xfrm>
          <a:prstGeom prst="roundRect">
            <a:avLst>
              <a:gd name="adj" fmla="val 3162"/>
            </a:avLst>
          </a:prstGeom>
          <a:solidFill>
            <a:srgbClr val="FFFDF8"/>
          </a:solidFill>
          <a:ln/>
        </p:spPr>
      </p:sp>
      <p:sp>
        <p:nvSpPr>
          <p:cNvPr id="5" name="Shape 3"/>
          <p:cNvSpPr/>
          <p:nvPr/>
        </p:nvSpPr>
        <p:spPr>
          <a:xfrm>
            <a:off x="762000" y="1602730"/>
            <a:ext cx="10668000" cy="3213100"/>
          </a:xfrm>
          <a:custGeom>
            <a:avLst/>
            <a:gdLst/>
            <a:ahLst/>
            <a:cxnLst/>
            <a:rect l="l" t="t" r="r" b="b"/>
            <a:pathLst>
              <a:path w="10668000" h="3213100">
                <a:moveTo>
                  <a:pt x="101600" y="3213100"/>
                </a:moveTo>
                <a:lnTo>
                  <a:pt x="101600" y="3213100"/>
                </a:lnTo>
                <a:arcTo hR="101600" wR="101600" stAng="5400000" swAng="5400000"/>
                <a:lnTo>
                  <a:pt x="0" y="101600"/>
                </a:lnTo>
                <a:arcTo hR="101600" wR="101600" stAng="10800000" swAng="5400000"/>
                <a:lnTo>
                  <a:pt x="10566400" y="0"/>
                </a:lnTo>
                <a:arcTo hR="101600" wR="101600" stAng="16200000" swAng="5400000"/>
                <a:lnTo>
                  <a:pt x="10668000" y="101600"/>
                </a:lnTo>
                <a:arcTo hR="88900" wR="101600" stAng="0" swAng="-5400000"/>
                <a:lnTo>
                  <a:pt x="101600" y="12700"/>
                </a:lnTo>
                <a:arcTo hR="88900" wR="88900" stAng="16200000" swAng="-5400000"/>
                <a:lnTo>
                  <a:pt x="12700" y="3111500"/>
                </a:lnTo>
                <a:arcTo hR="101600" wR="88900" stAng="10800000" swAng="-5400000"/>
                <a:close/>
              </a:path>
            </a:pathLst>
          </a:custGeom>
          <a:solidFill>
            <a:srgbClr val="141413">
              <a:alpha val="22000"/>
            </a:srgbClr>
          </a:solidFill>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774700" y="1615430"/>
          <a:ext cx="10655300" cy="3200400"/>
        </p:xfrm>
        <a:graphic>
          <a:graphicData uri="http://schemas.openxmlformats.org/drawingml/2006/table">
            <a:tbl>
              <a:tblPr/>
              <a:tblGrid>
                <a:gridCol w="2131060"/>
                <a:gridCol w="3622802"/>
                <a:gridCol w="4901438"/>
              </a:tblGrid>
              <a:tr h="533400">
                <a:tc>
                  <a:txBody>
                    <a:bodyPr/>
                    <a:lstStyle/>
                    <a:p>
                      <a:pPr indent="0" marL="0">
                        <a:lnSpc>
                          <a:spcPts val="2100"/>
                        </a:lnSpc>
                        <a:buNone/>
                      </a:pPr>
                      <a:r>
                        <a:rPr lang="en-US" sz="1500" b="1" dirty="0">
                          <a:solidFill>
                            <a:srgbClr val="F7F4EC"/>
                          </a:solidFill>
                          <a:latin typeface="Source Sans 3" pitchFamily="34" charset="0"/>
                          <a:ea typeface="Source Sans 3" pitchFamily="34" charset="-122"/>
                          <a:cs typeface="Source Sans 3" pitchFamily="34" charset="-120"/>
                        </a:rPr>
                        <a:t>Kind</a:t>
                      </a:r>
                      <a:endParaRPr lang="en-US" sz="1500" dirty="0">
                        <a:latin typeface="Source Sans 3" charset="0"/>
                        <a:ea typeface="Source Sans 3" charset="0"/>
                        <a:cs typeface="Source Sans 3" charset="0"/>
                      </a:endParaRPr>
                    </a:p>
                  </a:txBody>
                  <a:tcPr marL="177800" marR="177800" marT="127000" marB="127000" anchor="t">
                    <a:lnL w="0" cap="flat" cmpd="sng" algn="ctr">
                      <a:noFill/>
                    </a:lnL>
                    <a:lnR w="12700" cap="flat" cmpd="sng" algn="ctr">
                      <a:solidFill>
                        <a:srgbClr val="1D3E31"/>
                      </a:solidFill>
                      <a:prstDash val="solid"/>
                      <a:round/>
                      <a:headEnd type="none" w="med" len="med"/>
                      <a:tailEnd type="none" w="med" len="med"/>
                    </a:lnR>
                    <a:lnT w="0" cap="flat" cmpd="sng" algn="ctr">
                      <a:noFill/>
                    </a:lnT>
                    <a:lnB w="12700" cap="flat" cmpd="sng" algn="ctr">
                      <a:solidFill>
                        <a:srgbClr val="1D3E31"/>
                      </a:solidFill>
                      <a:prstDash val="solid"/>
                      <a:round/>
                      <a:headEnd type="none" w="med" len="med"/>
                      <a:tailEnd type="none" w="med" len="med"/>
                    </a:lnB>
                    <a:solidFill>
                      <a:srgbClr val="1F4A3A"/>
                    </a:solidFill>
                  </a:tcPr>
                </a:tc>
                <a:tc>
                  <a:txBody>
                    <a:bodyPr/>
                    <a:lstStyle/>
                    <a:p>
                      <a:pPr indent="0" marL="0">
                        <a:lnSpc>
                          <a:spcPts val="2100"/>
                        </a:lnSpc>
                        <a:buNone/>
                      </a:pPr>
                      <a:r>
                        <a:rPr lang="en-US" sz="1500" b="1" dirty="0">
                          <a:solidFill>
                            <a:srgbClr val="F7F4EC"/>
                          </a:solidFill>
                          <a:latin typeface="Source Sans 3" pitchFamily="34" charset="0"/>
                          <a:ea typeface="Source Sans 3" pitchFamily="34" charset="-122"/>
                          <a:cs typeface="Source Sans 3" pitchFamily="34" charset="-120"/>
                        </a:rPr>
                        <a:t>What you do</a:t>
                      </a:r>
                      <a:endParaRPr lang="en-US" sz="1500" dirty="0">
                        <a:latin typeface="Source Sans 3" charset="0"/>
                        <a:ea typeface="Source Sans 3" charset="0"/>
                        <a:cs typeface="Source Sans 3" charset="0"/>
                      </a:endParaRPr>
                    </a:p>
                  </a:txBody>
                  <a:tcPr marL="177800" marR="177800" marT="127000" marB="127000" anchor="t">
                    <a:lnL w="12700" cap="flat" cmpd="sng" algn="ctr">
                      <a:solidFill>
                        <a:srgbClr val="1D3E31"/>
                      </a:solidFill>
                      <a:prstDash val="solid"/>
                      <a:round/>
                      <a:headEnd type="none" w="med" len="med"/>
                      <a:tailEnd type="none" w="med" len="med"/>
                    </a:lnL>
                    <a:lnR w="12700" cap="flat" cmpd="sng" algn="ctr">
                      <a:solidFill>
                        <a:srgbClr val="1D3E31"/>
                      </a:solidFill>
                      <a:prstDash val="solid"/>
                      <a:round/>
                      <a:headEnd type="none" w="med" len="med"/>
                      <a:tailEnd type="none" w="med" len="med"/>
                    </a:lnR>
                    <a:lnT w="0" cap="flat" cmpd="sng" algn="ctr">
                      <a:noFill/>
                    </a:lnT>
                    <a:lnB w="12700" cap="flat" cmpd="sng" algn="ctr">
                      <a:solidFill>
                        <a:srgbClr val="1D3E31"/>
                      </a:solidFill>
                      <a:prstDash val="solid"/>
                      <a:round/>
                      <a:headEnd type="none" w="med" len="med"/>
                      <a:tailEnd type="none" w="med" len="med"/>
                    </a:lnB>
                    <a:solidFill>
                      <a:srgbClr val="1F4A3A"/>
                    </a:solidFill>
                  </a:tcPr>
                </a:tc>
                <a:tc>
                  <a:txBody>
                    <a:bodyPr/>
                    <a:lstStyle/>
                    <a:p>
                      <a:pPr indent="0" marL="0">
                        <a:lnSpc>
                          <a:spcPts val="2100"/>
                        </a:lnSpc>
                        <a:buNone/>
                      </a:pPr>
                      <a:r>
                        <a:rPr lang="en-US" sz="1500" b="1" dirty="0">
                          <a:solidFill>
                            <a:srgbClr val="F7F4EC"/>
                          </a:solidFill>
                          <a:latin typeface="Source Sans 3" pitchFamily="34" charset="0"/>
                          <a:ea typeface="Source Sans 3" pitchFamily="34" charset="-122"/>
                          <a:cs typeface="Source Sans 3" pitchFamily="34" charset="-120"/>
                        </a:rPr>
                        <a:t>How it counts as done</a:t>
                      </a:r>
                      <a:endParaRPr lang="en-US" sz="1500" dirty="0">
                        <a:latin typeface="Source Sans 3" charset="0"/>
                        <a:ea typeface="Source Sans 3" charset="0"/>
                        <a:cs typeface="Source Sans 3" charset="0"/>
                      </a:endParaRPr>
                    </a:p>
                  </a:txBody>
                  <a:tcPr marL="177800" marR="177800" marT="127000" marB="127000" anchor="t">
                    <a:lnL w="12700" cap="flat" cmpd="sng" algn="ctr">
                      <a:solidFill>
                        <a:srgbClr val="1D3E31"/>
                      </a:solidFill>
                      <a:prstDash val="solid"/>
                      <a:round/>
                      <a:headEnd type="none" w="med" len="med"/>
                      <a:tailEnd type="none" w="med" len="med"/>
                    </a:lnL>
                    <a:lnR w="12700" cap="flat" cmpd="sng" algn="ctr">
                      <a:solidFill>
                        <a:srgbClr val="1D3E31"/>
                      </a:solidFill>
                      <a:prstDash val="solid"/>
                      <a:round/>
                      <a:headEnd type="none" w="med" len="med"/>
                      <a:tailEnd type="none" w="med" len="med"/>
                    </a:lnR>
                    <a:lnT w="0" cap="flat" cmpd="sng" algn="ctr">
                      <a:noFill/>
                    </a:lnT>
                    <a:lnB w="12700" cap="flat" cmpd="sng" algn="ctr">
                      <a:solidFill>
                        <a:srgbClr val="1D3E31"/>
                      </a:solidFill>
                      <a:prstDash val="solid"/>
                      <a:round/>
                      <a:headEnd type="none" w="med" len="med"/>
                      <a:tailEnd type="none" w="med" len="med"/>
                    </a:lnB>
                    <a:solidFill>
                      <a:srgbClr val="1F4A3A"/>
                    </a:solidFill>
                  </a:tcPr>
                </a:tc>
              </a:tr>
              <a:tr h="533400">
                <a:tc>
                  <a:txBody>
                    <a:bodyPr/>
                    <a:lstStyle/>
                    <a:p>
                      <a:pPr indent="0" marL="0">
                        <a:lnSpc>
                          <a:spcPts val="2100"/>
                        </a:lnSpc>
                        <a:buNone/>
                      </a:pPr>
                      <a:r>
                        <a:rPr lang="en-US" sz="1500" dirty="0">
                          <a:solidFill>
                            <a:srgbClr val="1E2A25"/>
                          </a:solidFill>
                          <a:latin typeface="Source Sans 3" pitchFamily="34" charset="0"/>
                          <a:ea typeface="Source Sans 3" pitchFamily="34" charset="-122"/>
                          <a:cs typeface="Source Sans 3" pitchFamily="34" charset="-120"/>
                        </a:rPr>
                        <a:t>Video</a:t>
                      </a:r>
                      <a:endParaRPr lang="en-US" sz="1500" dirty="0">
                        <a:latin typeface="Source Sans 3" charset="0"/>
                        <a:ea typeface="Source Sans 3" charset="0"/>
                        <a:cs typeface="Source Sans 3" charset="0"/>
                      </a:endParaRPr>
                    </a:p>
                  </a:txBody>
                  <a:tcPr marL="177800" marR="177800" marT="127000" marB="127000" anchor="t">
                    <a:lnL w="0" cap="flat" cmpd="sng" algn="ctr">
                      <a:noFill/>
                    </a:lnL>
                    <a:lnR w="12700" cap="flat" cmpd="sng" algn="ctr">
                      <a:solidFill>
                        <a:srgbClr val="CBCAC6"/>
                      </a:solidFill>
                      <a:prstDash val="solid"/>
                      <a:round/>
                      <a:headEnd type="none" w="med" len="med"/>
                      <a:tailEnd type="none" w="med" len="med"/>
                    </a:lnR>
                    <a:lnT w="12700" cap="flat" cmpd="sng" algn="ctr">
                      <a:solidFill>
                        <a:srgbClr val="1D3E31"/>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indent="0" marL="0">
                        <a:lnSpc>
                          <a:spcPts val="2100"/>
                        </a:lnSpc>
                        <a:buNone/>
                      </a:pPr>
                      <a:r>
                        <a:rPr lang="en-US" sz="1500" dirty="0">
                          <a:solidFill>
                            <a:srgbClr val="1E2A25"/>
                          </a:solidFill>
                          <a:latin typeface="Source Sans 3" pitchFamily="34" charset="0"/>
                          <a:ea typeface="Source Sans 3" pitchFamily="34" charset="-122"/>
                          <a:cs typeface="Source Sans 3" pitchFamily="34" charset="-120"/>
                        </a:rPr>
                        <a:t>Press ▶ and watch</a:t>
                      </a:r>
                      <a:endParaRPr lang="en-US" sz="1500" dirty="0">
                        <a:latin typeface="Source Sans 3" charset="0"/>
                        <a:ea typeface="Source Sans 3" charset="0"/>
                        <a:cs typeface="Source Sans 3" charset="0"/>
                      </a:endParaRPr>
                    </a:p>
                  </a:txBody>
                  <a:tcPr marL="177800" marR="177800" marT="127000" marB="12700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D3E31"/>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indent="0" marL="0">
                        <a:lnSpc>
                          <a:spcPts val="2100"/>
                        </a:lnSpc>
                        <a:buNone/>
                      </a:pPr>
                      <a:r>
                        <a:rPr lang="en-US" sz="1500" dirty="0">
                          <a:solidFill>
                            <a:srgbClr val="1E2A25"/>
                          </a:solidFill>
                          <a:latin typeface="Source Sans 3" pitchFamily="34" charset="0"/>
                          <a:ea typeface="Source Sans 3" pitchFamily="34" charset="-122"/>
                          <a:cs typeface="Source Sans 3" pitchFamily="34" charset="-120"/>
                        </a:rPr>
                        <a:t>Watch over 90% and it's done automatically (p. 24)</a:t>
                      </a:r>
                      <a:endParaRPr lang="en-US" sz="1500" dirty="0">
                        <a:latin typeface="Source Sans 3" charset="0"/>
                        <a:ea typeface="Source Sans 3" charset="0"/>
                        <a:cs typeface="Source Sans 3" charset="0"/>
                      </a:endParaRPr>
                    </a:p>
                  </a:txBody>
                  <a:tcPr marL="177800" marR="177800" marT="127000" marB="12700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D3E31"/>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r>
              <a:tr h="533400">
                <a:tc>
                  <a:txBody>
                    <a:bodyPr/>
                    <a:lstStyle/>
                    <a:p>
                      <a:pPr indent="0" marL="0">
                        <a:lnSpc>
                          <a:spcPts val="2100"/>
                        </a:lnSpc>
                        <a:buNone/>
                      </a:pPr>
                      <a:r>
                        <a:rPr lang="en-US" sz="1500" dirty="0">
                          <a:solidFill>
                            <a:srgbClr val="1E2A25"/>
                          </a:solidFill>
                          <a:latin typeface="Source Sans 3" pitchFamily="34" charset="0"/>
                          <a:ea typeface="Source Sans 3" pitchFamily="34" charset="-122"/>
                          <a:cs typeface="Source Sans 3" pitchFamily="34" charset="-120"/>
                        </a:rPr>
                        <a:t>Reading</a:t>
                      </a:r>
                      <a:endParaRPr lang="en-US" sz="1500" dirty="0">
                        <a:latin typeface="Source Sans 3" charset="0"/>
                        <a:ea typeface="Source Sans 3" charset="0"/>
                        <a:cs typeface="Source Sans 3" charset="0"/>
                      </a:endParaRPr>
                    </a:p>
                  </a:txBody>
                  <a:tcPr marL="177800" marR="177800" marT="127000" marB="127000" anchor="t">
                    <a:lnL w="0" cap="flat" cmpd="sng" algn="ctr">
                      <a:noFill/>
                    </a:lnL>
                    <a:lnR w="12700" cap="flat" cmpd="sng" algn="ctr">
                      <a:solidFill>
                        <a:srgbClr val="C5C3BC"/>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5C3BC"/>
                      </a:solidFill>
                      <a:prstDash val="solid"/>
                      <a:round/>
                      <a:headEnd type="none" w="med" len="med"/>
                      <a:tailEnd type="none" w="med" len="med"/>
                    </a:lnB>
                    <a:solidFill>
                      <a:srgbClr val="F7F4EC"/>
                    </a:solidFill>
                  </a:tcPr>
                </a:tc>
                <a:tc>
                  <a:txBody>
                    <a:bodyPr/>
                    <a:lstStyle/>
                    <a:p>
                      <a:pPr indent="0" marL="0">
                        <a:lnSpc>
                          <a:spcPts val="2100"/>
                        </a:lnSpc>
                        <a:buNone/>
                      </a:pPr>
                      <a:r>
                        <a:rPr lang="en-US" sz="1500" dirty="0">
                          <a:solidFill>
                            <a:srgbClr val="1E2A25"/>
                          </a:solidFill>
                          <a:latin typeface="Source Sans 3" pitchFamily="34" charset="0"/>
                          <a:ea typeface="Source Sans 3" pitchFamily="34" charset="-122"/>
                          <a:cs typeface="Source Sans 3" pitchFamily="34" charset="-120"/>
                        </a:rPr>
                        <a:t>Read the text or PDF</a:t>
                      </a:r>
                      <a:endParaRPr lang="en-US" sz="1500" dirty="0">
                        <a:latin typeface="Source Sans 3" charset="0"/>
                        <a:ea typeface="Source Sans 3" charset="0"/>
                        <a:cs typeface="Source Sans 3" charset="0"/>
                      </a:endParaRPr>
                    </a:p>
                  </a:txBody>
                  <a:tcPr marL="177800" marR="177800" marT="127000" marB="127000" anchor="t">
                    <a:lnL w="12700" cap="flat" cmpd="sng" algn="ctr">
                      <a:solidFill>
                        <a:srgbClr val="C5C3BC"/>
                      </a:solidFill>
                      <a:prstDash val="solid"/>
                      <a:round/>
                      <a:headEnd type="none" w="med" len="med"/>
                      <a:tailEnd type="none" w="med" len="med"/>
                    </a:lnL>
                    <a:lnR w="12700" cap="flat" cmpd="sng" algn="ctr">
                      <a:solidFill>
                        <a:srgbClr val="C5C3BC"/>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5C3BC"/>
                      </a:solidFill>
                      <a:prstDash val="solid"/>
                      <a:round/>
                      <a:headEnd type="none" w="med" len="med"/>
                      <a:tailEnd type="none" w="med" len="med"/>
                    </a:lnB>
                    <a:solidFill>
                      <a:srgbClr val="F7F4EC"/>
                    </a:solidFill>
                  </a:tcPr>
                </a:tc>
                <a:tc>
                  <a:txBody>
                    <a:bodyPr/>
                    <a:lstStyle/>
                    <a:p>
                      <a:pPr indent="0" marL="0">
                        <a:lnSpc>
                          <a:spcPts val="2100"/>
                        </a:lnSpc>
                        <a:buNone/>
                      </a:pPr>
                      <a:r>
                        <a:rPr lang="en-US" sz="1500" dirty="0">
                          <a:solidFill>
                            <a:srgbClr val="1E2A25"/>
                          </a:solidFill>
                          <a:latin typeface="Source Sans 3" pitchFamily="34" charset="0"/>
                          <a:ea typeface="Source Sans 3" pitchFamily="34" charset="-122"/>
                          <a:cs typeface="Source Sans 3" pitchFamily="34" charset="-120"/>
                        </a:rPr>
                        <a:t>Click Mark as read (p. 25)</a:t>
                      </a:r>
                      <a:endParaRPr lang="en-US" sz="1500" dirty="0">
                        <a:latin typeface="Source Sans 3" charset="0"/>
                        <a:ea typeface="Source Sans 3" charset="0"/>
                        <a:cs typeface="Source Sans 3" charset="0"/>
                      </a:endParaRPr>
                    </a:p>
                  </a:txBody>
                  <a:tcPr marL="177800" marR="177800" marT="127000" marB="127000" anchor="t">
                    <a:lnL w="12700" cap="flat" cmpd="sng" algn="ctr">
                      <a:solidFill>
                        <a:srgbClr val="C5C3BC"/>
                      </a:solidFill>
                      <a:prstDash val="solid"/>
                      <a:round/>
                      <a:headEnd type="none" w="med" len="med"/>
                      <a:tailEnd type="none" w="med" len="med"/>
                    </a:lnL>
                    <a:lnR w="12700" cap="flat" cmpd="sng" algn="ctr">
                      <a:solidFill>
                        <a:srgbClr val="C5C3BC"/>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5C3BC"/>
                      </a:solidFill>
                      <a:prstDash val="solid"/>
                      <a:round/>
                      <a:headEnd type="none" w="med" len="med"/>
                      <a:tailEnd type="none" w="med" len="med"/>
                    </a:lnB>
                    <a:solidFill>
                      <a:srgbClr val="F7F4EC"/>
                    </a:solidFill>
                  </a:tcPr>
                </a:tc>
              </a:tr>
              <a:tr h="533400">
                <a:tc>
                  <a:txBody>
                    <a:bodyPr/>
                    <a:lstStyle/>
                    <a:p>
                      <a:pPr indent="0" marL="0">
                        <a:lnSpc>
                          <a:spcPts val="2100"/>
                        </a:lnSpc>
                        <a:buNone/>
                      </a:pPr>
                      <a:r>
                        <a:rPr lang="en-US" sz="1500" dirty="0">
                          <a:solidFill>
                            <a:srgbClr val="1E2A25"/>
                          </a:solidFill>
                          <a:latin typeface="Source Sans 3" pitchFamily="34" charset="0"/>
                          <a:ea typeface="Source Sans 3" pitchFamily="34" charset="-122"/>
                          <a:cs typeface="Source Sans 3" pitchFamily="34" charset="-120"/>
                        </a:rPr>
                        <a:t>Zoom live</a:t>
                      </a:r>
                      <a:endParaRPr lang="en-US" sz="1500" dirty="0">
                        <a:latin typeface="Source Sans 3" charset="0"/>
                        <a:ea typeface="Source Sans 3" charset="0"/>
                        <a:cs typeface="Source Sans 3" charset="0"/>
                      </a:endParaRPr>
                    </a:p>
                  </a:txBody>
                  <a:tcPr marL="177800" marR="177800" marT="127000" marB="127000" anchor="t">
                    <a:lnL w="0" cap="flat" cmpd="sng" algn="ctr">
                      <a:noFill/>
                    </a:lnL>
                    <a:lnR w="12700" cap="flat" cmpd="sng" algn="ctr">
                      <a:solidFill>
                        <a:srgbClr val="CBCAC6"/>
                      </a:solidFill>
                      <a:prstDash val="solid"/>
                      <a:round/>
                      <a:headEnd type="none" w="med" len="med"/>
                      <a:tailEnd type="none" w="med" len="med"/>
                    </a:lnR>
                    <a:lnT w="12700" cap="flat" cmpd="sng" algn="ctr">
                      <a:solidFill>
                        <a:srgbClr val="C5C3BC"/>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indent="0" marL="0">
                        <a:lnSpc>
                          <a:spcPts val="2100"/>
                        </a:lnSpc>
                        <a:buNone/>
                      </a:pPr>
                      <a:r>
                        <a:rPr lang="en-US" sz="1500" dirty="0">
                          <a:solidFill>
                            <a:srgbClr val="1E2A25"/>
                          </a:solidFill>
                          <a:latin typeface="Source Sans 3" pitchFamily="34" charset="0"/>
                          <a:ea typeface="Source Sans 3" pitchFamily="34" charset="-122"/>
                          <a:cs typeface="Source Sans 3" pitchFamily="34" charset="-120"/>
                        </a:rPr>
                        <a:t>Join a class at a set time</a:t>
                      </a:r>
                      <a:endParaRPr lang="en-US" sz="1500" dirty="0">
                        <a:latin typeface="Source Sans 3" charset="0"/>
                        <a:ea typeface="Source Sans 3" charset="0"/>
                        <a:cs typeface="Source Sans 3" charset="0"/>
                      </a:endParaRPr>
                    </a:p>
                  </a:txBody>
                  <a:tcPr marL="177800" marR="177800" marT="127000" marB="12700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5C3BC"/>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indent="0" marL="0">
                        <a:lnSpc>
                          <a:spcPts val="2100"/>
                        </a:lnSpc>
                        <a:buNone/>
                      </a:pPr>
                      <a:r>
                        <a:rPr lang="en-US" sz="1500" dirty="0">
                          <a:solidFill>
                            <a:srgbClr val="1E2A25"/>
                          </a:solidFill>
                          <a:latin typeface="Source Sans 3" pitchFamily="34" charset="0"/>
                          <a:ea typeface="Source Sans 3" pitchFamily="34" charset="-122"/>
                          <a:cs typeface="Source Sans 3" pitchFamily="34" charset="-120"/>
                        </a:rPr>
                        <a:t>Click Mark as complete (p. 26)</a:t>
                      </a:r>
                      <a:endParaRPr lang="en-US" sz="1500" dirty="0">
                        <a:latin typeface="Source Sans 3" charset="0"/>
                        <a:ea typeface="Source Sans 3" charset="0"/>
                        <a:cs typeface="Source Sans 3" charset="0"/>
                      </a:endParaRPr>
                    </a:p>
                  </a:txBody>
                  <a:tcPr marL="177800" marR="177800" marT="127000" marB="12700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5C3BC"/>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r>
              <a:tr h="533400">
                <a:tc>
                  <a:txBody>
                    <a:bodyPr/>
                    <a:lstStyle/>
                    <a:p>
                      <a:pPr indent="0" marL="0">
                        <a:lnSpc>
                          <a:spcPts val="2100"/>
                        </a:lnSpc>
                        <a:buNone/>
                      </a:pPr>
                      <a:r>
                        <a:rPr lang="en-US" sz="1500" dirty="0">
                          <a:solidFill>
                            <a:srgbClr val="1E2A25"/>
                          </a:solidFill>
                          <a:latin typeface="Source Sans 3" pitchFamily="34" charset="0"/>
                          <a:ea typeface="Source Sans 3" pitchFamily="34" charset="-122"/>
                          <a:cs typeface="Source Sans 3" pitchFamily="34" charset="-120"/>
                        </a:rPr>
                        <a:t>Assignment</a:t>
                      </a:r>
                      <a:endParaRPr lang="en-US" sz="1500" dirty="0">
                        <a:latin typeface="Source Sans 3" charset="0"/>
                        <a:ea typeface="Source Sans 3" charset="0"/>
                        <a:cs typeface="Source Sans 3" charset="0"/>
                      </a:endParaRPr>
                    </a:p>
                  </a:txBody>
                  <a:tcPr marL="177800" marR="177800" marT="127000" marB="127000" anchor="t">
                    <a:lnL w="0" cap="flat" cmpd="sng" algn="ctr">
                      <a:noFill/>
                    </a:lnL>
                    <a:lnR w="12700" cap="flat" cmpd="sng" algn="ctr">
                      <a:solidFill>
                        <a:srgbClr val="C5C3BC"/>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5C3BC"/>
                      </a:solidFill>
                      <a:prstDash val="solid"/>
                      <a:round/>
                      <a:headEnd type="none" w="med" len="med"/>
                      <a:tailEnd type="none" w="med" len="med"/>
                    </a:lnB>
                    <a:solidFill>
                      <a:srgbClr val="F7F4EC"/>
                    </a:solidFill>
                  </a:tcPr>
                </a:tc>
                <a:tc>
                  <a:txBody>
                    <a:bodyPr/>
                    <a:lstStyle/>
                    <a:p>
                      <a:pPr indent="0" marL="0">
                        <a:lnSpc>
                          <a:spcPts val="2100"/>
                        </a:lnSpc>
                        <a:buNone/>
                      </a:pPr>
                      <a:r>
                        <a:rPr lang="en-US" sz="1500" dirty="0">
                          <a:solidFill>
                            <a:srgbClr val="1E2A25"/>
                          </a:solidFill>
                          <a:latin typeface="Source Sans 3" pitchFamily="34" charset="0"/>
                          <a:ea typeface="Source Sans 3" pitchFamily="34" charset="-122"/>
                          <a:cs typeface="Source Sans 3" pitchFamily="34" charset="-120"/>
                        </a:rPr>
                        <a:t>Write, or upload a file</a:t>
                      </a:r>
                      <a:endParaRPr lang="en-US" sz="1500" dirty="0">
                        <a:latin typeface="Source Sans 3" charset="0"/>
                        <a:ea typeface="Source Sans 3" charset="0"/>
                        <a:cs typeface="Source Sans 3" charset="0"/>
                      </a:endParaRPr>
                    </a:p>
                  </a:txBody>
                  <a:tcPr marL="177800" marR="177800" marT="127000" marB="127000" anchor="t">
                    <a:lnL w="12700" cap="flat" cmpd="sng" algn="ctr">
                      <a:solidFill>
                        <a:srgbClr val="C5C3BC"/>
                      </a:solidFill>
                      <a:prstDash val="solid"/>
                      <a:round/>
                      <a:headEnd type="none" w="med" len="med"/>
                      <a:tailEnd type="none" w="med" len="med"/>
                    </a:lnL>
                    <a:lnR w="12700" cap="flat" cmpd="sng" algn="ctr">
                      <a:solidFill>
                        <a:srgbClr val="C5C3BC"/>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5C3BC"/>
                      </a:solidFill>
                      <a:prstDash val="solid"/>
                      <a:round/>
                      <a:headEnd type="none" w="med" len="med"/>
                      <a:tailEnd type="none" w="med" len="med"/>
                    </a:lnB>
                    <a:solidFill>
                      <a:srgbClr val="F7F4EC"/>
                    </a:solidFill>
                  </a:tcPr>
                </a:tc>
                <a:tc>
                  <a:txBody>
                    <a:bodyPr/>
                    <a:lstStyle/>
                    <a:p>
                      <a:pPr indent="0" marL="0">
                        <a:lnSpc>
                          <a:spcPts val="2100"/>
                        </a:lnSpc>
                        <a:buNone/>
                      </a:pPr>
                      <a:r>
                        <a:rPr lang="en-US" sz="1500" dirty="0">
                          <a:solidFill>
                            <a:srgbClr val="1E2A25"/>
                          </a:solidFill>
                          <a:latin typeface="Source Sans 3" pitchFamily="34" charset="0"/>
                          <a:ea typeface="Source Sans 3" pitchFamily="34" charset="-122"/>
                          <a:cs typeface="Source Sans 3" pitchFamily="34" charset="-120"/>
                        </a:rPr>
                        <a:t>Click Submit assignment (p. 29)</a:t>
                      </a:r>
                      <a:endParaRPr lang="en-US" sz="1500" dirty="0">
                        <a:latin typeface="Source Sans 3" charset="0"/>
                        <a:ea typeface="Source Sans 3" charset="0"/>
                        <a:cs typeface="Source Sans 3" charset="0"/>
                      </a:endParaRPr>
                    </a:p>
                  </a:txBody>
                  <a:tcPr marL="177800" marR="177800" marT="127000" marB="127000" anchor="t">
                    <a:lnL w="12700" cap="flat" cmpd="sng" algn="ctr">
                      <a:solidFill>
                        <a:srgbClr val="C5C3BC"/>
                      </a:solidFill>
                      <a:prstDash val="solid"/>
                      <a:round/>
                      <a:headEnd type="none" w="med" len="med"/>
                      <a:tailEnd type="none" w="med" len="med"/>
                    </a:lnL>
                    <a:lnR w="12700" cap="flat" cmpd="sng" algn="ctr">
                      <a:solidFill>
                        <a:srgbClr val="C5C3BC"/>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5C3BC"/>
                      </a:solidFill>
                      <a:prstDash val="solid"/>
                      <a:round/>
                      <a:headEnd type="none" w="med" len="med"/>
                      <a:tailEnd type="none" w="med" len="med"/>
                    </a:lnB>
                    <a:solidFill>
                      <a:srgbClr val="F7F4EC"/>
                    </a:solidFill>
                  </a:tcPr>
                </a:tc>
              </a:tr>
              <a:tr h="533400">
                <a:tc>
                  <a:txBody>
                    <a:bodyPr/>
                    <a:lstStyle/>
                    <a:p>
                      <a:pPr indent="0" marL="0">
                        <a:lnSpc>
                          <a:spcPts val="2100"/>
                        </a:lnSpc>
                        <a:buNone/>
                      </a:pPr>
                      <a:r>
                        <a:rPr lang="en-US" sz="1500" dirty="0">
                          <a:solidFill>
                            <a:srgbClr val="1E2A25"/>
                          </a:solidFill>
                          <a:latin typeface="Source Sans 3" pitchFamily="34" charset="0"/>
                          <a:ea typeface="Source Sans 3" pitchFamily="34" charset="-122"/>
                          <a:cs typeface="Source Sans 3" pitchFamily="34" charset="-120"/>
                        </a:rPr>
                        <a:t>Quiz</a:t>
                      </a:r>
                      <a:endParaRPr lang="en-US" sz="1500" dirty="0">
                        <a:latin typeface="Source Sans 3" charset="0"/>
                        <a:ea typeface="Source Sans 3" charset="0"/>
                        <a:cs typeface="Source Sans 3" charset="0"/>
                      </a:endParaRPr>
                    </a:p>
                  </a:txBody>
                  <a:tcPr marL="177800" marR="177800" marT="127000" marB="127000" anchor="t">
                    <a:lnL w="0" cap="flat" cmpd="sng" algn="ctr">
                      <a:noFill/>
                    </a:lnL>
                    <a:lnR w="12700" cap="flat" cmpd="sng" algn="ctr">
                      <a:solidFill>
                        <a:srgbClr val="CBCAC6"/>
                      </a:solidFill>
                      <a:prstDash val="solid"/>
                      <a:round/>
                      <a:headEnd type="none" w="med" len="med"/>
                      <a:tailEnd type="none" w="med" len="med"/>
                    </a:lnR>
                    <a:lnT w="12700" cap="flat" cmpd="sng" algn="ctr">
                      <a:solidFill>
                        <a:srgbClr val="C5C3BC"/>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indent="0" marL="0">
                        <a:lnSpc>
                          <a:spcPts val="2100"/>
                        </a:lnSpc>
                        <a:buNone/>
                      </a:pPr>
                      <a:r>
                        <a:rPr lang="en-US" sz="1500" dirty="0">
                          <a:solidFill>
                            <a:srgbClr val="1E2A25"/>
                          </a:solidFill>
                          <a:latin typeface="Source Sans 3" pitchFamily="34" charset="0"/>
                          <a:ea typeface="Source Sans 3" pitchFamily="34" charset="-122"/>
                          <a:cs typeface="Source Sans 3" pitchFamily="34" charset="-120"/>
                        </a:rPr>
                        <a:t>Answer the questions</a:t>
                      </a:r>
                      <a:endParaRPr lang="en-US" sz="1500" dirty="0">
                        <a:latin typeface="Source Sans 3" charset="0"/>
                        <a:ea typeface="Source Sans 3" charset="0"/>
                        <a:cs typeface="Source Sans 3" charset="0"/>
                      </a:endParaRPr>
                    </a:p>
                  </a:txBody>
                  <a:tcPr marL="177800" marR="177800" marT="127000" marB="12700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5C3BC"/>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indent="0" marL="0">
                        <a:lnSpc>
                          <a:spcPts val="2100"/>
                        </a:lnSpc>
                        <a:buNone/>
                      </a:pPr>
                      <a:r>
                        <a:rPr lang="en-US" sz="1500" dirty="0">
                          <a:solidFill>
                            <a:srgbClr val="1E2A25"/>
                          </a:solidFill>
                          <a:latin typeface="Source Sans 3" pitchFamily="34" charset="0"/>
                          <a:ea typeface="Source Sans 3" pitchFamily="34" charset="-122"/>
                          <a:cs typeface="Source Sans 3" pitchFamily="34" charset="-120"/>
                        </a:rPr>
                        <a:t>Submit answers → graded at once (p. 30)</a:t>
                      </a:r>
                      <a:endParaRPr lang="en-US" sz="1500" dirty="0">
                        <a:latin typeface="Source Sans 3" charset="0"/>
                        <a:ea typeface="Source Sans 3" charset="0"/>
                        <a:cs typeface="Source Sans 3" charset="0"/>
                      </a:endParaRPr>
                    </a:p>
                  </a:txBody>
                  <a:tcPr marL="177800" marR="177800" marT="127000" marB="12700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5C3BC"/>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r>
            </a:tbl>
          </a:graphicData>
        </a:graphic>
      </p:graphicFrame>
      <p:sp>
        <p:nvSpPr>
          <p:cNvPr id="7" name="Text 4"/>
          <p:cNvSpPr/>
          <p:nvPr/>
        </p:nvSpPr>
        <p:spPr>
          <a:xfrm>
            <a:off x="762000" y="5069830"/>
            <a:ext cx="10988040" cy="2921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4B5A53"/>
                </a:solidFill>
                <a:latin typeface="Source Sans 3" pitchFamily="34" charset="0"/>
                <a:ea typeface="Source Sans 3" pitchFamily="34" charset="-122"/>
                <a:cs typeface="Source Sans 3" pitchFamily="34" charset="-120"/>
              </a:rPr>
              <a:t>The kind is written in small letters next to each lesson's title, for example "Video · 24 min" or "Reading".</a:t>
            </a:r>
            <a:endParaRPr lang="en-US" sz="1400" dirty="0"/>
          </a:p>
        </p:txBody>
      </p:sp>
      <p:sp>
        <p:nvSpPr>
          <p:cNvPr id="8" name="Text 5"/>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Part 4 Taking classes · p. 23</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762000" y="609600"/>
            <a:ext cx="10988040"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PART 4 · TAKING CLASSES</a:t>
            </a:r>
            <a:endParaRPr lang="en-US" sz="1300" dirty="0"/>
          </a:p>
        </p:txBody>
      </p:sp>
      <p:sp>
        <p:nvSpPr>
          <p:cNvPr id="3" name="Text 1"/>
          <p:cNvSpPr/>
          <p:nvPr>
            <p:ph type="title"/>
          </p:nvPr>
        </p:nvSpPr>
        <p:spPr>
          <a:xfrm>
            <a:off x="762000" y="891530"/>
            <a:ext cx="10988040" cy="4826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Watching a video lesson</a:t>
            </a:r>
            <a:endParaRPr lang="en-US" sz="3000" dirty="0"/>
          </a:p>
        </p:txBody>
      </p:sp>
      <p:sp>
        <p:nvSpPr>
          <p:cNvPr id="4" name="Text 2"/>
          <p:cNvSpPr/>
          <p:nvPr/>
        </p:nvSpPr>
        <p:spPr>
          <a:xfrm>
            <a:off x="762000" y="15773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5" name="Text 3"/>
          <p:cNvSpPr/>
          <p:nvPr/>
        </p:nvSpPr>
        <p:spPr>
          <a:xfrm>
            <a:off x="1219200" y="1577330"/>
            <a:ext cx="3610356"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Press ▶ play</a:t>
            </a:r>
            <a:endParaRPr lang="en-US" sz="1600" dirty="0"/>
          </a:p>
        </p:txBody>
      </p:sp>
      <p:sp>
        <p:nvSpPr>
          <p:cNvPr id="6" name="Text 4"/>
          <p:cNvSpPr/>
          <p:nvPr/>
        </p:nvSpPr>
        <p:spPr>
          <a:xfrm>
            <a:off x="1219200" y="1889720"/>
            <a:ext cx="3610356"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Your watch time saves itself. It's fine to stop partway.</a:t>
            </a:r>
            <a:endParaRPr lang="en-US" sz="1400" dirty="0"/>
          </a:p>
        </p:txBody>
      </p:sp>
      <p:sp>
        <p:nvSpPr>
          <p:cNvPr id="7" name="Shape 5"/>
          <p:cNvSpPr/>
          <p:nvPr/>
        </p:nvSpPr>
        <p:spPr>
          <a:xfrm>
            <a:off x="762000" y="2583061"/>
            <a:ext cx="330200" cy="330200"/>
          </a:xfrm>
          <a:prstGeom prst="roundRect">
            <a:avLst>
              <a:gd name="adj" fmla="val 50000"/>
            </a:avLst>
          </a:prstGeom>
          <a:solidFill>
            <a:srgbClr val="2E6B50"/>
          </a:solidFill>
          <a:ln/>
        </p:spPr>
      </p:sp>
      <p:pic>
        <p:nvPicPr>
          <p:cNvPr id="8" name="Image 0" descr="Check">    </p:cNvPr>
          <p:cNvPicPr>
            <a:picLocks noChangeAspect="1"/>
          </p:cNvPicPr>
          <p:nvPr/>
        </p:nvPicPr>
        <p:blipFill>
          <a:blip r:embed="rId1"/>
          <a:srcRect l="0" r="0" t="0" b="0"/>
          <a:stretch/>
        </p:blipFill>
        <p:spPr>
          <a:xfrm>
            <a:off x="831850" y="2652911"/>
            <a:ext cx="190500" cy="190500"/>
          </a:xfrm>
          <a:prstGeom prst="rect">
            <a:avLst/>
          </a:prstGeom>
        </p:spPr>
      </p:pic>
      <p:sp>
        <p:nvSpPr>
          <p:cNvPr id="9" name="Text 6"/>
          <p:cNvSpPr/>
          <p:nvPr/>
        </p:nvSpPr>
        <p:spPr>
          <a:xfrm>
            <a:off x="1219200" y="2583061"/>
            <a:ext cx="3610356"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Watch over 90% and it's done</a:t>
            </a:r>
            <a:endParaRPr lang="en-US" sz="1600" dirty="0"/>
          </a:p>
        </p:txBody>
      </p:sp>
      <p:sp>
        <p:nvSpPr>
          <p:cNvPr id="10" name="Text 7"/>
          <p:cNvSpPr/>
          <p:nvPr/>
        </p:nvSpPr>
        <p:spPr>
          <a:xfrm>
            <a:off x="1219200" y="2895451"/>
            <a:ext cx="3610356"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No button to click. "Progress ○○%" goes up as you watch.</a:t>
            </a:r>
            <a:endParaRPr lang="en-US" sz="1400" dirty="0"/>
          </a:p>
        </p:txBody>
      </p:sp>
      <p:sp>
        <p:nvSpPr>
          <p:cNvPr id="11" name="Text 8"/>
          <p:cNvSpPr/>
          <p:nvPr/>
        </p:nvSpPr>
        <p:spPr>
          <a:xfrm>
            <a:off x="762000" y="3588792"/>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12" name="Text 9"/>
          <p:cNvSpPr/>
          <p:nvPr/>
        </p:nvSpPr>
        <p:spPr>
          <a:xfrm>
            <a:off x="1219200" y="3588792"/>
            <a:ext cx="3610356"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Next →</a:t>
            </a:r>
            <a:endParaRPr lang="en-US" sz="1600" dirty="0"/>
          </a:p>
        </p:txBody>
      </p:sp>
      <p:sp>
        <p:nvSpPr>
          <p:cNvPr id="13" name="Text 10"/>
          <p:cNvSpPr/>
          <p:nvPr/>
        </p:nvSpPr>
        <p:spPr>
          <a:xfrm>
            <a:off x="1219200" y="3901182"/>
            <a:ext cx="3860800" cy="283170"/>
          </a:xfrm>
          <a:prstGeom prst="rect">
            <a:avLst/>
          </a:prstGeom>
          <a:noFill/>
          <a:ln/>
        </p:spPr>
        <p:txBody>
          <a:bodyPr wrap="square" lIns="0" tIns="0" rIns="0" bIns="0" rtlCol="0" anchor="t">
            <a:normAutofit/>
          </a:bodyPr>
          <a:lstStyle/>
          <a:p>
            <a:pPr algn="l" indent="0" marL="0">
              <a:lnSpc>
                <a:spcPts val="2030"/>
              </a:lnSpc>
              <a:buNone/>
            </a:pPr>
            <a:r>
              <a:rPr lang="en-US" sz="1400" b="1" dirty="0">
                <a:solidFill>
                  <a:srgbClr val="4B5A53"/>
                </a:solidFill>
                <a:latin typeface="Source Sans 3" pitchFamily="34" charset="0"/>
                <a:ea typeface="Source Sans 3" pitchFamily="34" charset="-122"/>
                <a:cs typeface="Source Sans 3" pitchFamily="34" charset="-120"/>
              </a:rPr>
              <a:t>Lesson list</a:t>
            </a:r>
            <a:r>
              <a:rPr lang="en-US" sz="1400" dirty="0">
                <a:solidFill>
                  <a:srgbClr val="4B5A53"/>
                </a:solidFill>
                <a:latin typeface="Source Sans 3" pitchFamily="34" charset="0"/>
                <a:ea typeface="Source Sans 3" pitchFamily="34" charset="-122"/>
                <a:cs typeface="Source Sans 3" pitchFamily="34" charset="-120"/>
              </a:rPr>
              <a:t> takes you back to the list of lessons.</a:t>
            </a:r>
            <a:endParaRPr lang="en-US" sz="1400" dirty="0"/>
          </a:p>
        </p:txBody>
      </p:sp>
      <p:sp>
        <p:nvSpPr>
          <p:cNvPr id="14" name="Text 11"/>
          <p:cNvSpPr/>
          <p:nvPr/>
        </p:nvSpPr>
        <p:spPr>
          <a:xfrm>
            <a:off x="762000" y="4336752"/>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3</a:t>
            </a:r>
            <a:endParaRPr lang="en-US" sz="1400" dirty="0"/>
          </a:p>
        </p:txBody>
      </p:sp>
      <p:sp>
        <p:nvSpPr>
          <p:cNvPr id="15" name="Text 12"/>
          <p:cNvSpPr/>
          <p:nvPr/>
        </p:nvSpPr>
        <p:spPr>
          <a:xfrm>
            <a:off x="1219200" y="4336752"/>
            <a:ext cx="3610356"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Have a question? Ask right here</a:t>
            </a:r>
            <a:endParaRPr lang="en-US" sz="1600" dirty="0"/>
          </a:p>
        </p:txBody>
      </p:sp>
      <p:sp>
        <p:nvSpPr>
          <p:cNvPr id="16" name="Text 13"/>
          <p:cNvSpPr/>
          <p:nvPr/>
        </p:nvSpPr>
        <p:spPr>
          <a:xfrm>
            <a:off x="1219200" y="4649143"/>
            <a:ext cx="3610356" cy="283170"/>
          </a:xfrm>
          <a:prstGeom prst="rect">
            <a:avLst/>
          </a:prstGeom>
          <a:noFill/>
          <a:ln/>
        </p:spPr>
        <p:txBody>
          <a:bodyPr wrap="square" lIns="0" tIns="0" rIns="0" bIns="0" rtlCol="0" anchor="t">
            <a:normAutofit/>
          </a:bodyPr>
          <a:lstStyle/>
          <a:p>
            <a:pPr algn="l" indent="0" marL="0">
              <a:lnSpc>
                <a:spcPts val="2030"/>
              </a:lnSpc>
              <a:buNone/>
            </a:pPr>
            <a:r>
              <a:rPr lang="en-US" sz="1400" b="1" dirty="0">
                <a:solidFill>
                  <a:srgbClr val="4B5A53"/>
                </a:solidFill>
                <a:latin typeface="Source Sans 3" pitchFamily="34" charset="0"/>
                <a:ea typeface="Source Sans 3" pitchFamily="34" charset="-122"/>
                <a:cs typeface="Source Sans 3" pitchFamily="34" charset="-120"/>
              </a:rPr>
              <a:t>Ask about this lesson</a:t>
            </a:r>
            <a:endParaRPr lang="en-US" sz="1400" dirty="0"/>
          </a:p>
        </p:txBody>
      </p:sp>
      <p:pic>
        <p:nvPicPr>
          <p:cNvPr id="17" name="Image 1" descr="Video lesson page">    </p:cNvPr>
          <p:cNvPicPr>
            <a:picLocks noChangeAspect="1"/>
          </p:cNvPicPr>
          <p:nvPr/>
        </p:nvPicPr>
        <p:blipFill>
          <a:blip r:embed="rId2"/>
          <a:srcRect l="-60" r="-60" t="0" b="0"/>
          <a:stretch/>
        </p:blipFill>
        <p:spPr>
          <a:xfrm>
            <a:off x="5086350" y="1583680"/>
            <a:ext cx="6337300" cy="3956050"/>
          </a:xfrm>
          <a:prstGeom prst="roundRect">
            <a:avLst>
              <a:gd name="adj" fmla="val 2408"/>
            </a:avLst>
          </a:prstGeom>
        </p:spPr>
      </p:pic>
      <p:sp>
        <p:nvSpPr>
          <p:cNvPr id="18" name="Shape 14"/>
          <p:cNvSpPr/>
          <p:nvPr/>
        </p:nvSpPr>
        <p:spPr>
          <a:xfrm>
            <a:off x="5083175" y="1580505"/>
            <a:ext cx="6343650" cy="3962400"/>
          </a:xfrm>
          <a:prstGeom prst="roundRect">
            <a:avLst>
              <a:gd name="adj" fmla="val 2484"/>
            </a:avLst>
          </a:prstGeom>
          <a:noFill/>
          <a:ln w="6350">
            <a:solidFill>
              <a:srgbClr val="D6D0C2"/>
            </a:solidFill>
            <a:prstDash val="solid"/>
          </a:ln>
        </p:spPr>
      </p:sp>
      <p:sp>
        <p:nvSpPr>
          <p:cNvPr id="19" name="Shape 15"/>
          <p:cNvSpPr/>
          <p:nvPr/>
        </p:nvSpPr>
        <p:spPr>
          <a:xfrm>
            <a:off x="6734175" y="4037955"/>
            <a:ext cx="2698750" cy="1492250"/>
          </a:xfrm>
          <a:prstGeom prst="roundRect">
            <a:avLst>
              <a:gd name="adj" fmla="val 5745"/>
            </a:avLst>
          </a:prstGeom>
          <a:noFill/>
          <a:ln w="31750">
            <a:solidFill>
              <a:srgbClr val="B9561A"/>
            </a:solidFill>
            <a:prstDash val="solid"/>
          </a:ln>
        </p:spPr>
      </p:sp>
      <p:sp>
        <p:nvSpPr>
          <p:cNvPr id="20" name="Text 16"/>
          <p:cNvSpPr/>
          <p:nvPr/>
        </p:nvSpPr>
        <p:spPr>
          <a:xfrm>
            <a:off x="6350000" y="40538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21" name="Shape 17"/>
          <p:cNvSpPr/>
          <p:nvPr/>
        </p:nvSpPr>
        <p:spPr>
          <a:xfrm>
            <a:off x="8391525" y="3517255"/>
            <a:ext cx="1168400" cy="349250"/>
          </a:xfrm>
          <a:prstGeom prst="roundRect">
            <a:avLst>
              <a:gd name="adj" fmla="val 17273"/>
            </a:avLst>
          </a:prstGeom>
          <a:noFill/>
          <a:ln w="31750">
            <a:solidFill>
              <a:srgbClr val="B9561A"/>
            </a:solidFill>
            <a:prstDash val="solid"/>
          </a:ln>
        </p:spPr>
      </p:sp>
      <p:sp>
        <p:nvSpPr>
          <p:cNvPr id="22" name="Text 18"/>
          <p:cNvSpPr/>
          <p:nvPr/>
        </p:nvSpPr>
        <p:spPr>
          <a:xfrm>
            <a:off x="9207500" y="31267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23" name="Shape 19"/>
          <p:cNvSpPr/>
          <p:nvPr/>
        </p:nvSpPr>
        <p:spPr>
          <a:xfrm>
            <a:off x="9769475" y="3104505"/>
            <a:ext cx="1352550" cy="247650"/>
          </a:xfrm>
          <a:prstGeom prst="roundRect">
            <a:avLst>
              <a:gd name="adj" fmla="val 24359"/>
            </a:avLst>
          </a:prstGeom>
          <a:noFill/>
          <a:ln w="31750">
            <a:solidFill>
              <a:srgbClr val="B9561A"/>
            </a:solidFill>
            <a:prstDash val="solid"/>
          </a:ln>
        </p:spPr>
      </p:sp>
      <p:sp>
        <p:nvSpPr>
          <p:cNvPr id="24" name="Text 20"/>
          <p:cNvSpPr/>
          <p:nvPr/>
        </p:nvSpPr>
        <p:spPr>
          <a:xfrm>
            <a:off x="10287000" y="27203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3</a:t>
            </a:r>
            <a:endParaRPr lang="en-US" sz="1400" dirty="0"/>
          </a:p>
        </p:txBody>
      </p:sp>
      <p:sp>
        <p:nvSpPr>
          <p:cNvPr id="25" name="Text 21"/>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Part 4 Taking classes · p. 24</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762000" y="609600"/>
            <a:ext cx="10988040"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PART 4 · TAKING CLASSES</a:t>
            </a:r>
            <a:endParaRPr lang="en-US" sz="1300" dirty="0"/>
          </a:p>
        </p:txBody>
      </p:sp>
      <p:sp>
        <p:nvSpPr>
          <p:cNvPr id="3" name="Text 1"/>
          <p:cNvSpPr/>
          <p:nvPr>
            <p:ph type="title"/>
          </p:nvPr>
        </p:nvSpPr>
        <p:spPr>
          <a:xfrm>
            <a:off x="762000" y="891530"/>
            <a:ext cx="10988040" cy="4826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Finishing a reading lesson</a:t>
            </a:r>
            <a:endParaRPr lang="en-US" sz="3000" dirty="0"/>
          </a:p>
        </p:txBody>
      </p:sp>
      <p:sp>
        <p:nvSpPr>
          <p:cNvPr id="4" name="Text 2"/>
          <p:cNvSpPr/>
          <p:nvPr/>
        </p:nvSpPr>
        <p:spPr>
          <a:xfrm>
            <a:off x="762000" y="15773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2E6B50"/>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5" name="Text 3"/>
          <p:cNvSpPr/>
          <p:nvPr/>
        </p:nvSpPr>
        <p:spPr>
          <a:xfrm>
            <a:off x="1219200" y="1577330"/>
            <a:ext cx="3610356"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Read to the end</a:t>
            </a:r>
            <a:endParaRPr lang="en-US" sz="1600" dirty="0"/>
          </a:p>
        </p:txBody>
      </p:sp>
      <p:sp>
        <p:nvSpPr>
          <p:cNvPr id="6" name="Text 4"/>
          <p:cNvSpPr/>
          <p:nvPr/>
        </p:nvSpPr>
        <p:spPr>
          <a:xfrm>
            <a:off x="1219200" y="1889720"/>
            <a:ext cx="3610356" cy="79871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Open attachments with </a:t>
            </a:r>
            <a:r>
              <a:rPr lang="en-US" sz="1400" b="1" dirty="0">
                <a:solidFill>
                  <a:srgbClr val="4B5A53"/>
                </a:solidFill>
                <a:latin typeface="Source Sans 3" pitchFamily="34" charset="0"/>
                <a:ea typeface="Source Sans 3" pitchFamily="34" charset="-122"/>
                <a:cs typeface="Source Sans 3" pitchFamily="34" charset="-120"/>
              </a:rPr>
              <a:t>Download</a:t>
            </a:r>
            <a:r>
              <a:rPr lang="en-US" sz="1400" dirty="0">
                <a:solidFill>
                  <a:srgbClr val="4B5A53"/>
                </a:solidFill>
                <a:latin typeface="Source Sans 3" pitchFamily="34" charset="0"/>
                <a:ea typeface="Source Sans 3" pitchFamily="34" charset="-122"/>
                <a:cs typeface="Source Sans 3" pitchFamily="34" charset="-120"/>
              </a:rPr>
              <a:t> or </a:t>
            </a:r>
            <a:r>
              <a:rPr lang="en-US" sz="1400" b="1" dirty="0">
                <a:solidFill>
                  <a:srgbClr val="4B5A53"/>
                </a:solidFill>
                <a:latin typeface="Source Sans 3" pitchFamily="34" charset="0"/>
                <a:ea typeface="Source Sans 3" pitchFamily="34" charset="-122"/>
                <a:cs typeface="Source Sans 3" pitchFamily="34" charset="-120"/>
              </a:rPr>
              <a:t>Open in a window</a:t>
            </a:r>
            <a:r>
              <a:rPr lang="en-US" sz="1400" dirty="0">
                <a:solidFill>
                  <a:srgbClr val="4B5A53"/>
                </a:solidFill>
                <a:latin typeface="Source Sans 3" pitchFamily="34" charset="0"/>
                <a:ea typeface="Source Sans 3" pitchFamily="34" charset="-122"/>
                <a:cs typeface="Source Sans 3" pitchFamily="34" charset="-120"/>
              </a:rPr>
              <a:t>. If there's a </a:t>
            </a:r>
            <a:r>
              <a:rPr lang="en-US" sz="1400" b="1" dirty="0">
                <a:solidFill>
                  <a:srgbClr val="4B5A53"/>
                </a:solidFill>
                <a:latin typeface="Source Sans 3" pitchFamily="34" charset="0"/>
                <a:ea typeface="Source Sans 3" pitchFamily="34" charset="-122"/>
                <a:cs typeface="Source Sans 3" pitchFamily="34" charset="-120"/>
              </a:rPr>
              <a:t>Listen</a:t>
            </a:r>
            <a:r>
              <a:rPr lang="en-US" sz="1400" dirty="0">
                <a:solidFill>
                  <a:srgbClr val="4B5A53"/>
                </a:solidFill>
                <a:latin typeface="Source Sans 3" pitchFamily="34" charset="0"/>
                <a:ea typeface="Source Sans 3" pitchFamily="34" charset="-122"/>
                <a:cs typeface="Source Sans 3" pitchFamily="34" charset="-120"/>
              </a:rPr>
              <a:t> button, you can listen instead.</a:t>
            </a:r>
            <a:endParaRPr lang="en-US" sz="1400" dirty="0"/>
          </a:p>
        </p:txBody>
      </p:sp>
      <p:sp>
        <p:nvSpPr>
          <p:cNvPr id="7" name="Text 5"/>
          <p:cNvSpPr/>
          <p:nvPr/>
        </p:nvSpPr>
        <p:spPr>
          <a:xfrm>
            <a:off x="762000" y="2840831"/>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8" name="Text 6"/>
          <p:cNvSpPr/>
          <p:nvPr/>
        </p:nvSpPr>
        <p:spPr>
          <a:xfrm>
            <a:off x="1219200" y="2840831"/>
            <a:ext cx="3610356"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Mark as read</a:t>
            </a:r>
            <a:endParaRPr lang="en-US" sz="1600" dirty="0"/>
          </a:p>
        </p:txBody>
      </p:sp>
      <p:sp>
        <p:nvSpPr>
          <p:cNvPr id="9" name="Text 7"/>
          <p:cNvSpPr/>
          <p:nvPr/>
        </p:nvSpPr>
        <p:spPr>
          <a:xfrm>
            <a:off x="1219200" y="3153221"/>
            <a:ext cx="3610356"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The top and bottom buttons do the same. When it says </a:t>
            </a:r>
            <a:r>
              <a:rPr lang="en-US" sz="1400" b="1" dirty="0">
                <a:solidFill>
                  <a:srgbClr val="4B5A53"/>
                </a:solidFill>
                <a:latin typeface="Source Sans 3" pitchFamily="34" charset="0"/>
                <a:ea typeface="Source Sans 3" pitchFamily="34" charset="-122"/>
                <a:cs typeface="Source Sans 3" pitchFamily="34" charset="-120"/>
              </a:rPr>
              <a:t>Reading complete</a:t>
            </a:r>
            <a:r>
              <a:rPr lang="en-US" sz="1400" dirty="0">
                <a:solidFill>
                  <a:srgbClr val="4B5A53"/>
                </a:solidFill>
                <a:latin typeface="Source Sans 3" pitchFamily="34" charset="0"/>
                <a:ea typeface="Source Sans 3" pitchFamily="34" charset="-122"/>
                <a:cs typeface="Source Sans 3" pitchFamily="34" charset="-120"/>
              </a:rPr>
              <a:t>, you're done.</a:t>
            </a:r>
            <a:endParaRPr lang="en-US" sz="1400" dirty="0"/>
          </a:p>
        </p:txBody>
      </p:sp>
      <p:sp>
        <p:nvSpPr>
          <p:cNvPr id="10" name="Text 8"/>
          <p:cNvSpPr/>
          <p:nvPr/>
        </p:nvSpPr>
        <p:spPr>
          <a:xfrm>
            <a:off x="762000" y="3846562"/>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2E6B50"/>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3</a:t>
            </a:r>
            <a:endParaRPr lang="en-US" sz="1400" dirty="0"/>
          </a:p>
        </p:txBody>
      </p:sp>
      <p:sp>
        <p:nvSpPr>
          <p:cNvPr id="11" name="Text 9"/>
          <p:cNvSpPr/>
          <p:nvPr/>
        </p:nvSpPr>
        <p:spPr>
          <a:xfrm>
            <a:off x="1219200" y="3846562"/>
            <a:ext cx="3610356"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Clicked it by mistake?</a:t>
            </a:r>
            <a:endParaRPr lang="en-US" sz="1600" dirty="0"/>
          </a:p>
        </p:txBody>
      </p:sp>
      <p:sp>
        <p:nvSpPr>
          <p:cNvPr id="12" name="Text 10"/>
          <p:cNvSpPr/>
          <p:nvPr/>
        </p:nvSpPr>
        <p:spPr>
          <a:xfrm>
            <a:off x="1219200" y="4158952"/>
            <a:ext cx="3610356"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Click </a:t>
            </a:r>
            <a:r>
              <a:rPr lang="en-US" sz="1400" b="1" dirty="0">
                <a:solidFill>
                  <a:srgbClr val="4B5A53"/>
                </a:solidFill>
                <a:latin typeface="Source Sans 3" pitchFamily="34" charset="0"/>
                <a:ea typeface="Source Sans 3" pitchFamily="34" charset="-122"/>
                <a:cs typeface="Source Sans 3" pitchFamily="34" charset="-120"/>
              </a:rPr>
              <a:t>Undo completion</a:t>
            </a:r>
            <a:r>
              <a:rPr lang="en-US" sz="1400" dirty="0">
                <a:solidFill>
                  <a:srgbClr val="4B5A53"/>
                </a:solidFill>
                <a:latin typeface="Source Sans 3" pitchFamily="34" charset="0"/>
                <a:ea typeface="Source Sans 3" pitchFamily="34" charset="-122"/>
                <a:cs typeface="Source Sans 3" pitchFamily="34" charset="-120"/>
              </a:rPr>
              <a:t>.</a:t>
            </a:r>
            <a:endParaRPr lang="en-US" sz="1400" dirty="0"/>
          </a:p>
        </p:txBody>
      </p:sp>
      <p:sp>
        <p:nvSpPr>
          <p:cNvPr id="13" name="Text 11"/>
          <p:cNvSpPr/>
          <p:nvPr/>
        </p:nvSpPr>
        <p:spPr>
          <a:xfrm>
            <a:off x="762000" y="4594523"/>
            <a:ext cx="3962400" cy="698500"/>
          </a:xfrm>
          <a:prstGeom prst="roundRect">
            <a:avLst>
              <a:gd name="adj" fmla="val 10909"/>
            </a:avLst>
          </a:prstGeom>
          <a:solidFill>
            <a:srgbClr val="E3EDE6"/>
          </a:solidFill>
          <a:ln/>
        </p:spPr>
        <p:txBody>
          <a:bodyPr wrap="square" lIns="117382" tIns="79282" rIns="6892" bIns="53882" rtlCol="0" anchor="t">
            <a:normAutofit/>
          </a:bodyPr>
          <a:lstStyle/>
          <a:p>
            <a:pPr algn="l" indent="0" marL="0">
              <a:lnSpc>
                <a:spcPts val="1950"/>
              </a:lnSpc>
              <a:buNone/>
            </a:pPr>
            <a:r>
              <a:rPr lang="en-US" sz="1300" dirty="0">
                <a:solidFill>
                  <a:srgbClr val="2E6B50"/>
                </a:solidFill>
                <a:latin typeface="Source Sans 3" pitchFamily="34" charset="0"/>
                <a:ea typeface="Source Sans 3" pitchFamily="34" charset="-122"/>
                <a:cs typeface="Source Sans 3" pitchFamily="34" charset="-120"/>
              </a:rPr>
              <a:t>Text too small? Make it bigger with </a:t>
            </a:r>
            <a:r>
              <a:rPr lang="en-US" sz="1300" b="1" dirty="0">
                <a:solidFill>
                  <a:srgbClr val="2E6B50"/>
                </a:solidFill>
                <a:latin typeface="Source Sans 3" pitchFamily="34" charset="0"/>
                <a:ea typeface="Source Sans 3" pitchFamily="34" charset="-122"/>
                <a:cs typeface="Source Sans 3" pitchFamily="34" charset="-120"/>
              </a:rPr>
              <a:t>Text size</a:t>
            </a:r>
            <a:r>
              <a:rPr lang="en-US" sz="1300" dirty="0">
                <a:solidFill>
                  <a:srgbClr val="2E6B50"/>
                </a:solidFill>
                <a:latin typeface="Source Sans 3" pitchFamily="34" charset="0"/>
                <a:ea typeface="Source Sans 3" pitchFamily="34" charset="-122"/>
                <a:cs typeface="Source Sans 3" pitchFamily="34" charset="-120"/>
              </a:rPr>
              <a:t> on the right.</a:t>
            </a:r>
            <a:endParaRPr lang="en-US" sz="1300" dirty="0"/>
          </a:p>
        </p:txBody>
      </p:sp>
      <p:pic>
        <p:nvPicPr>
          <p:cNvPr id="14" name="Image 0" descr="Reading lesson page">    </p:cNvPr>
          <p:cNvPicPr>
            <a:picLocks noChangeAspect="1"/>
          </p:cNvPicPr>
          <p:nvPr/>
        </p:nvPicPr>
        <p:blipFill>
          <a:blip r:embed="rId1"/>
          <a:srcRect l="-60" r="-60" t="0" b="0"/>
          <a:stretch/>
        </p:blipFill>
        <p:spPr>
          <a:xfrm>
            <a:off x="5086350" y="1583680"/>
            <a:ext cx="6337300" cy="3956050"/>
          </a:xfrm>
          <a:prstGeom prst="roundRect">
            <a:avLst>
              <a:gd name="adj" fmla="val 2408"/>
            </a:avLst>
          </a:prstGeom>
        </p:spPr>
      </p:pic>
      <p:sp>
        <p:nvSpPr>
          <p:cNvPr id="15" name="Shape 12"/>
          <p:cNvSpPr/>
          <p:nvPr/>
        </p:nvSpPr>
        <p:spPr>
          <a:xfrm>
            <a:off x="5083175" y="1580505"/>
            <a:ext cx="6343650" cy="3962400"/>
          </a:xfrm>
          <a:prstGeom prst="roundRect">
            <a:avLst>
              <a:gd name="adj" fmla="val 2484"/>
            </a:avLst>
          </a:prstGeom>
          <a:noFill/>
          <a:ln w="6350">
            <a:solidFill>
              <a:srgbClr val="D6D0C2"/>
            </a:solidFill>
            <a:prstDash val="solid"/>
          </a:ln>
        </p:spPr>
      </p:sp>
      <p:sp>
        <p:nvSpPr>
          <p:cNvPr id="16" name="Shape 13"/>
          <p:cNvSpPr/>
          <p:nvPr/>
        </p:nvSpPr>
        <p:spPr>
          <a:xfrm>
            <a:off x="9769475" y="2964805"/>
            <a:ext cx="1352550" cy="247650"/>
          </a:xfrm>
          <a:prstGeom prst="roundRect">
            <a:avLst>
              <a:gd name="adj" fmla="val 24359"/>
            </a:avLst>
          </a:prstGeom>
          <a:noFill/>
          <a:ln w="31750">
            <a:solidFill>
              <a:srgbClr val="B9561A"/>
            </a:solidFill>
            <a:prstDash val="solid"/>
          </a:ln>
        </p:spPr>
      </p:sp>
      <p:sp>
        <p:nvSpPr>
          <p:cNvPr id="17" name="Text 14"/>
          <p:cNvSpPr/>
          <p:nvPr/>
        </p:nvSpPr>
        <p:spPr>
          <a:xfrm>
            <a:off x="9372600" y="29235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18" name="Shape 15"/>
          <p:cNvSpPr/>
          <p:nvPr/>
        </p:nvSpPr>
        <p:spPr>
          <a:xfrm>
            <a:off x="9769475" y="4742805"/>
            <a:ext cx="1352550" cy="247650"/>
          </a:xfrm>
          <a:prstGeom prst="roundRect">
            <a:avLst>
              <a:gd name="adj" fmla="val 24359"/>
            </a:avLst>
          </a:prstGeom>
          <a:noFill/>
          <a:ln w="31750">
            <a:solidFill>
              <a:srgbClr val="B9561A"/>
            </a:solidFill>
            <a:prstDash val="solid"/>
          </a:ln>
        </p:spPr>
      </p:sp>
      <p:sp>
        <p:nvSpPr>
          <p:cNvPr id="19" name="Text 16"/>
          <p:cNvSpPr/>
          <p:nvPr/>
        </p:nvSpPr>
        <p:spPr>
          <a:xfrm>
            <a:off x="9372600" y="47015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20" name="Text 17"/>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Part 4 Taking classes · p. 25</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762000" y="609600"/>
            <a:ext cx="10988040"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PART 4 · TAKING CLASSES</a:t>
            </a:r>
            <a:endParaRPr lang="en-US" sz="1300" dirty="0"/>
          </a:p>
        </p:txBody>
      </p:sp>
      <p:sp>
        <p:nvSpPr>
          <p:cNvPr id="3" name="Text 1"/>
          <p:cNvSpPr/>
          <p:nvPr>
            <p:ph type="title"/>
          </p:nvPr>
        </p:nvSpPr>
        <p:spPr>
          <a:xfrm>
            <a:off x="762000" y="891530"/>
            <a:ext cx="10988040" cy="4826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Joining a live Zoom class</a:t>
            </a:r>
            <a:endParaRPr lang="en-US" sz="3000" dirty="0"/>
          </a:p>
        </p:txBody>
      </p:sp>
      <p:sp>
        <p:nvSpPr>
          <p:cNvPr id="4" name="Text 2"/>
          <p:cNvSpPr/>
          <p:nvPr/>
        </p:nvSpPr>
        <p:spPr>
          <a:xfrm>
            <a:off x="762000" y="16027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5" name="Text 3"/>
          <p:cNvSpPr/>
          <p:nvPr/>
        </p:nvSpPr>
        <p:spPr>
          <a:xfrm>
            <a:off x="1219200" y="1602730"/>
            <a:ext cx="5912612"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Check the start time</a:t>
            </a:r>
            <a:endParaRPr lang="en-US" sz="1600" dirty="0"/>
          </a:p>
        </p:txBody>
      </p:sp>
      <p:sp>
        <p:nvSpPr>
          <p:cNvPr id="6" name="Text 4"/>
          <p:cNvSpPr/>
          <p:nvPr/>
        </p:nvSpPr>
        <p:spPr>
          <a:xfrm>
            <a:off x="1219200" y="1915120"/>
            <a:ext cx="5912612"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It's on the lesson page and under </a:t>
            </a:r>
            <a:r>
              <a:rPr lang="en-US" sz="1400" b="1" dirty="0">
                <a:solidFill>
                  <a:srgbClr val="4B5A53"/>
                </a:solidFill>
                <a:latin typeface="Source Sans 3" pitchFamily="34" charset="0"/>
                <a:ea typeface="Source Sans 3" pitchFamily="34" charset="-122"/>
                <a:cs typeface="Source Sans 3" pitchFamily="34" charset="-120"/>
              </a:rPr>
              <a:t>Schedule</a:t>
            </a:r>
            <a:r>
              <a:rPr lang="en-US" sz="1400" dirty="0">
                <a:solidFill>
                  <a:srgbClr val="4B5A53"/>
                </a:solidFill>
                <a:latin typeface="Source Sans 3" pitchFamily="34" charset="0"/>
                <a:ea typeface="Source Sans 3" pitchFamily="34" charset="-122"/>
                <a:cs typeface="Source Sans 3" pitchFamily="34" charset="-120"/>
              </a:rPr>
              <a:t> in the left menu.</a:t>
            </a:r>
            <a:endParaRPr lang="en-US" sz="1400" dirty="0"/>
          </a:p>
        </p:txBody>
      </p:sp>
      <p:sp>
        <p:nvSpPr>
          <p:cNvPr id="7" name="Text 5"/>
          <p:cNvSpPr/>
          <p:nvPr/>
        </p:nvSpPr>
        <p:spPr>
          <a:xfrm>
            <a:off x="762000" y="2350691"/>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8" name="Text 6"/>
          <p:cNvSpPr/>
          <p:nvPr/>
        </p:nvSpPr>
        <p:spPr>
          <a:xfrm>
            <a:off x="1219200" y="2350691"/>
            <a:ext cx="5912612"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Click </a:t>
            </a:r>
            <a:r>
              <a:rPr lang="en-US" sz="1600" b="1" dirty="0">
                <a:solidFill>
                  <a:srgbClr val="1E2A25"/>
                </a:solidFill>
                <a:latin typeface="Source Sans 3" pitchFamily="34" charset="0"/>
                <a:ea typeface="Source Sans 3" pitchFamily="34" charset="-122"/>
                <a:cs typeface="Source Sans 3" pitchFamily="34" charset="-120"/>
              </a:rPr>
              <a:t>Join the class on Zoom ↗</a:t>
            </a:r>
            <a:endParaRPr lang="en-US" sz="1600" dirty="0"/>
          </a:p>
        </p:txBody>
      </p:sp>
      <p:sp>
        <p:nvSpPr>
          <p:cNvPr id="9" name="Text 7"/>
          <p:cNvSpPr/>
          <p:nvPr/>
        </p:nvSpPr>
        <p:spPr>
          <a:xfrm>
            <a:off x="1219200" y="2663081"/>
            <a:ext cx="5912612"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Zoom opens in a new window. You join once your instructor admits you.</a:t>
            </a:r>
            <a:endParaRPr lang="en-US" sz="1400" dirty="0"/>
          </a:p>
        </p:txBody>
      </p:sp>
      <p:sp>
        <p:nvSpPr>
          <p:cNvPr id="10" name="Text 8"/>
          <p:cNvSpPr/>
          <p:nvPr/>
        </p:nvSpPr>
        <p:spPr>
          <a:xfrm>
            <a:off x="762000" y="3098651"/>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3</a:t>
            </a:r>
            <a:endParaRPr lang="en-US" sz="1400" dirty="0"/>
          </a:p>
        </p:txBody>
      </p:sp>
      <p:sp>
        <p:nvSpPr>
          <p:cNvPr id="11" name="Text 9"/>
          <p:cNvSpPr/>
          <p:nvPr/>
        </p:nvSpPr>
        <p:spPr>
          <a:xfrm>
            <a:off x="1219200" y="3098651"/>
            <a:ext cx="5912612"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After class, click </a:t>
            </a:r>
            <a:r>
              <a:rPr lang="en-US" sz="1600" b="1" dirty="0">
                <a:solidFill>
                  <a:srgbClr val="1E2A25"/>
                </a:solidFill>
                <a:latin typeface="Source Sans 3" pitchFamily="34" charset="0"/>
                <a:ea typeface="Source Sans 3" pitchFamily="34" charset="-122"/>
                <a:cs typeface="Source Sans 3" pitchFamily="34" charset="-120"/>
              </a:rPr>
              <a:t>Mark as complete</a:t>
            </a:r>
            <a:endParaRPr lang="en-US" sz="1600" dirty="0"/>
          </a:p>
        </p:txBody>
      </p:sp>
      <p:sp>
        <p:nvSpPr>
          <p:cNvPr id="12" name="Text 10"/>
          <p:cNvSpPr/>
          <p:nvPr/>
        </p:nvSpPr>
        <p:spPr>
          <a:xfrm>
            <a:off x="1219200" y="3411041"/>
            <a:ext cx="5912612"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When it changes to </a:t>
            </a:r>
            <a:r>
              <a:rPr lang="en-US" sz="1400" b="1" dirty="0">
                <a:solidFill>
                  <a:srgbClr val="4B5A53"/>
                </a:solidFill>
                <a:latin typeface="Source Sans 3" pitchFamily="34" charset="0"/>
                <a:ea typeface="Source Sans 3" pitchFamily="34" charset="-122"/>
                <a:cs typeface="Source Sans 3" pitchFamily="34" charset="-120"/>
              </a:rPr>
              <a:t>Marked complete</a:t>
            </a:r>
            <a:r>
              <a:rPr lang="en-US" sz="1400" dirty="0">
                <a:solidFill>
                  <a:srgbClr val="4B5A53"/>
                </a:solidFill>
                <a:latin typeface="Source Sans 3" pitchFamily="34" charset="0"/>
                <a:ea typeface="Source Sans 3" pitchFamily="34" charset="-122"/>
                <a:cs typeface="Source Sans 3" pitchFamily="34" charset="-120"/>
              </a:rPr>
              <a:t>, you're done.</a:t>
            </a:r>
            <a:endParaRPr lang="en-US" sz="1400" dirty="0"/>
          </a:p>
        </p:txBody>
      </p:sp>
      <p:sp>
        <p:nvSpPr>
          <p:cNvPr id="13" name="Text 11"/>
          <p:cNvSpPr/>
          <p:nvPr/>
        </p:nvSpPr>
        <p:spPr>
          <a:xfrm>
            <a:off x="762000" y="3846612"/>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2E6B50"/>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4</a:t>
            </a:r>
            <a:endParaRPr lang="en-US" sz="1400" dirty="0"/>
          </a:p>
        </p:txBody>
      </p:sp>
      <p:sp>
        <p:nvSpPr>
          <p:cNvPr id="14" name="Text 12"/>
          <p:cNvSpPr/>
          <p:nvPr/>
        </p:nvSpPr>
        <p:spPr>
          <a:xfrm>
            <a:off x="1219200" y="3846612"/>
            <a:ext cx="5912612"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Missed it? </a:t>
            </a:r>
            <a:r>
              <a:rPr lang="en-US" sz="1600" b="1" dirty="0">
                <a:solidFill>
                  <a:srgbClr val="1E2A25"/>
                </a:solidFill>
                <a:latin typeface="Source Sans 3" pitchFamily="34" charset="0"/>
                <a:ea typeface="Source Sans 3" pitchFamily="34" charset="-122"/>
                <a:cs typeface="Source Sans 3" pitchFamily="34" charset="-120"/>
              </a:rPr>
              <a:t>Watch the recording ↗</a:t>
            </a:r>
            <a:endParaRPr lang="en-US" sz="1600" dirty="0"/>
          </a:p>
        </p:txBody>
      </p:sp>
      <p:sp>
        <p:nvSpPr>
          <p:cNvPr id="15" name="Text 13"/>
          <p:cNvSpPr/>
          <p:nvPr/>
        </p:nvSpPr>
        <p:spPr>
          <a:xfrm>
            <a:off x="1219200" y="4159002"/>
            <a:ext cx="5912612"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Only shown when a recording has been added.</a:t>
            </a:r>
            <a:endParaRPr lang="en-US" sz="1400" dirty="0"/>
          </a:p>
        </p:txBody>
      </p:sp>
      <p:sp>
        <p:nvSpPr>
          <p:cNvPr id="16" name="Shape 14"/>
          <p:cNvSpPr/>
          <p:nvPr/>
        </p:nvSpPr>
        <p:spPr>
          <a:xfrm>
            <a:off x="7369175" y="1605905"/>
            <a:ext cx="4057650" cy="3505051"/>
          </a:xfrm>
          <a:prstGeom prst="roundRect">
            <a:avLst>
              <a:gd name="adj" fmla="val 3533"/>
            </a:avLst>
          </a:prstGeom>
          <a:solidFill>
            <a:srgbClr val="FFFDF8"/>
          </a:solidFill>
          <a:ln w="6350">
            <a:solidFill>
              <a:srgbClr val="D6D0C2"/>
            </a:solidFill>
            <a:prstDash val="solid"/>
          </a:ln>
          <a:effectLst>
            <a:outerShdw sx="100000" sy="100000" kx="0" ky="0" algn="bl" rotWithShape="0" blurRad="254000" dist="101600" dir="5400000">
              <a:srgbClr val="1E2A25">
                <a:alpha val="10000"/>
              </a:srgbClr>
            </a:outerShdw>
          </a:effectLst>
        </p:spPr>
      </p:sp>
      <p:sp>
        <p:nvSpPr>
          <p:cNvPr id="17" name="Text 15"/>
          <p:cNvSpPr/>
          <p:nvPr/>
        </p:nvSpPr>
        <p:spPr>
          <a:xfrm>
            <a:off x="7651750" y="1888480"/>
            <a:ext cx="3597275"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E2A25"/>
                </a:solidFill>
                <a:latin typeface="Source Sans 3" pitchFamily="34" charset="0"/>
                <a:ea typeface="Source Sans 3" pitchFamily="34" charset="-122"/>
                <a:cs typeface="Source Sans 3" pitchFamily="34" charset="-120"/>
              </a:rPr>
              <a:t>Zoom live class</a:t>
            </a:r>
            <a:endParaRPr lang="en-US" sz="1800" dirty="0"/>
          </a:p>
        </p:txBody>
      </p:sp>
      <p:sp>
        <p:nvSpPr>
          <p:cNvPr id="18" name="Text 16"/>
          <p:cNvSpPr/>
          <p:nvPr/>
        </p:nvSpPr>
        <p:spPr>
          <a:xfrm>
            <a:off x="7651750" y="2289770"/>
            <a:ext cx="3597275"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2E6B50"/>
                </a:solidFill>
                <a:latin typeface="Source Sans 3" pitchFamily="34" charset="0"/>
                <a:ea typeface="Source Sans 3" pitchFamily="34" charset="-122"/>
                <a:cs typeface="Source Sans 3" pitchFamily="34" charset="-120"/>
              </a:rPr>
              <a:t>● In progress</a:t>
            </a:r>
            <a:endParaRPr lang="en-US" sz="1400" dirty="0"/>
          </a:p>
        </p:txBody>
      </p:sp>
      <p:sp>
        <p:nvSpPr>
          <p:cNvPr id="19" name="Text 17"/>
          <p:cNvSpPr/>
          <p:nvPr/>
        </p:nvSpPr>
        <p:spPr>
          <a:xfrm>
            <a:off x="7651750" y="2665661"/>
            <a:ext cx="3492500" cy="495300"/>
          </a:xfrm>
          <a:prstGeom prst="roundRect">
            <a:avLst>
              <a:gd name="adj" fmla="val 17949"/>
            </a:avLst>
          </a:prstGeom>
          <a:solidFill>
            <a:srgbClr val="1F4A3A"/>
          </a:solidFill>
          <a:ln/>
        </p:spPr>
        <p:txBody>
          <a:bodyPr wrap="square" lIns="78547" tIns="88262" rIns="78547" bIns="62862" rtlCol="0" anchor="t">
            <a:normAutofit/>
          </a:bodyPr>
          <a:lstStyle/>
          <a:p>
            <a:pPr algn="ctr" indent="0" marL="0">
              <a:lnSpc>
                <a:spcPts val="2100"/>
              </a:lnSpc>
              <a:buNone/>
            </a:pPr>
            <a:r>
              <a:rPr lang="en-US" sz="1500" b="1" dirty="0">
                <a:solidFill>
                  <a:srgbClr val="FFF8F0"/>
                </a:solidFill>
                <a:latin typeface="Source Sans 3" pitchFamily="34" charset="0"/>
                <a:ea typeface="Source Sans 3" pitchFamily="34" charset="-122"/>
                <a:cs typeface="Source Sans 3" pitchFamily="34" charset="-120"/>
              </a:rPr>
              <a:t>Join the class on Zoom ↗</a:t>
            </a:r>
            <a:endParaRPr lang="en-US" sz="1500" dirty="0"/>
          </a:p>
        </p:txBody>
      </p:sp>
      <p:sp>
        <p:nvSpPr>
          <p:cNvPr id="20" name="Text 18"/>
          <p:cNvSpPr/>
          <p:nvPr/>
        </p:nvSpPr>
        <p:spPr>
          <a:xfrm>
            <a:off x="7658100" y="3294311"/>
            <a:ext cx="3479800" cy="439390"/>
          </a:xfrm>
          <a:prstGeom prst="roundRect">
            <a:avLst>
              <a:gd name="adj" fmla="val 18787"/>
            </a:avLst>
          </a:prstGeom>
          <a:noFill/>
          <a:ln w="12700">
            <a:solidFill>
              <a:srgbClr val="1F4A3A"/>
            </a:solidFill>
            <a:prstDash val="solid"/>
          </a:ln>
        </p:spPr>
        <p:txBody>
          <a:bodyPr wrap="square" lIns="87137" tIns="71072" rIns="87137" bIns="45672" rtlCol="0" anchor="t">
            <a:normAutofit/>
          </a:bodyPr>
          <a:lstStyle/>
          <a:p>
            <a:pPr algn="ctr" indent="0" marL="0">
              <a:lnSpc>
                <a:spcPts val="1960"/>
              </a:lnSpc>
              <a:buNone/>
            </a:pPr>
            <a:r>
              <a:rPr lang="en-US" sz="1400" b="1" dirty="0">
                <a:solidFill>
                  <a:srgbClr val="1F4A3A"/>
                </a:solidFill>
                <a:latin typeface="Source Sans 3" pitchFamily="34" charset="0"/>
                <a:ea typeface="Source Sans 3" pitchFamily="34" charset="-122"/>
                <a:cs typeface="Source Sans 3" pitchFamily="34" charset="-120"/>
              </a:rPr>
              <a:t>Mark as complete</a:t>
            </a:r>
            <a:endParaRPr lang="en-US" sz="1400" dirty="0"/>
          </a:p>
        </p:txBody>
      </p:sp>
      <p:pic>
        <p:nvPicPr>
          <p:cNvPr id="21" name="Image 0" descr="line">    </p:cNvPr>
          <p:cNvPicPr>
            <a:picLocks noChangeAspect="1"/>
          </p:cNvPicPr>
          <p:nvPr/>
        </p:nvPicPr>
        <p:blipFill>
          <a:blip r:embed="rId1"/>
          <a:srcRect l="0" r="0" t="0" b="0"/>
          <a:stretch/>
        </p:blipFill>
        <p:spPr>
          <a:xfrm>
            <a:off x="7651750" y="3867051"/>
            <a:ext cx="3492500" cy="6350"/>
          </a:xfrm>
          <a:prstGeom prst="rect">
            <a:avLst/>
          </a:prstGeom>
        </p:spPr>
      </p:pic>
      <p:sp>
        <p:nvSpPr>
          <p:cNvPr id="22" name="Text 19"/>
          <p:cNvSpPr/>
          <p:nvPr/>
        </p:nvSpPr>
        <p:spPr>
          <a:xfrm>
            <a:off x="7651750" y="4000401"/>
            <a:ext cx="3597275" cy="513060"/>
          </a:xfrm>
          <a:prstGeom prst="rect">
            <a:avLst/>
          </a:prstGeom>
          <a:noFill/>
          <a:ln/>
        </p:spPr>
        <p:txBody>
          <a:bodyPr wrap="square" lIns="0" tIns="0" rIns="0" bIns="0" rtlCol="0" anchor="t">
            <a:normAutofit/>
          </a:bodyPr>
          <a:lstStyle/>
          <a:p>
            <a:pPr algn="l" indent="0" marL="0">
              <a:lnSpc>
                <a:spcPts val="1920"/>
              </a:lnSpc>
              <a:buNone/>
            </a:pPr>
            <a:r>
              <a:rPr lang="en-US" sz="1200" dirty="0">
                <a:solidFill>
                  <a:srgbClr val="4B5A53"/>
                </a:solidFill>
                <a:latin typeface="Source Sans 3" pitchFamily="34" charset="0"/>
                <a:ea typeface="Source Sans 3" pitchFamily="34" charset="-122"/>
                <a:cs typeface="Source Sans 3" pitchFamily="34" charset="-120"/>
              </a:rPr>
              <a:t>○ Not started · ● In progress · ■ Ended</a:t>
            </a:r>
            <a:endParaRPr lang="en-US" sz="1200" dirty="0"/>
          </a:p>
          <a:p>
            <a:pPr algn="l" indent="0" marL="0">
              <a:lnSpc>
                <a:spcPts val="1920"/>
              </a:lnSpc>
              <a:buNone/>
            </a:pPr>
            <a:r>
              <a:rPr lang="en-US" sz="1200" dirty="0">
                <a:solidFill>
                  <a:srgbClr val="4B5A53"/>
                </a:solidFill>
                <a:latin typeface="Source Sans 3" pitchFamily="34" charset="0"/>
                <a:ea typeface="Source Sans 3" pitchFamily="34" charset="-122"/>
                <a:cs typeface="Source Sans 3" pitchFamily="34" charset="-120"/>
              </a:rPr>
              <a:t>✓ Recording available</a:t>
            </a:r>
            <a:endParaRPr lang="en-US" sz="1200" dirty="0"/>
          </a:p>
        </p:txBody>
      </p:sp>
      <p:sp>
        <p:nvSpPr>
          <p:cNvPr id="23" name="Text 20"/>
          <p:cNvSpPr/>
          <p:nvPr/>
        </p:nvSpPr>
        <p:spPr>
          <a:xfrm>
            <a:off x="7599363" y="4615061"/>
            <a:ext cx="3597275"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 Sample live lesson screen</a:t>
            </a:r>
            <a:endParaRPr lang="en-US" sz="1200" dirty="0"/>
          </a:p>
        </p:txBody>
      </p:sp>
      <p:sp>
        <p:nvSpPr>
          <p:cNvPr id="24" name="Text 21"/>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Part 4 Taking classes · p. 26</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F4A3A"/>
        </a:solidFill>
      </p:bgPr>
    </p:bg>
    <p:spTree>
      <p:nvGrpSpPr>
        <p:cNvPr id="1" name=""/>
        <p:cNvGrpSpPr/>
        <p:nvPr/>
      </p:nvGrpSpPr>
      <p:grpSpPr>
        <a:xfrm>
          <a:off x="0" y="0"/>
          <a:ext cx="0" cy="0"/>
          <a:chOff x="0" y="0"/>
          <a:chExt cx="0" cy="0"/>
        </a:xfrm>
      </p:grpSpPr>
      <p:sp>
        <p:nvSpPr>
          <p:cNvPr id="2" name="Text 0"/>
          <p:cNvSpPr/>
          <p:nvPr/>
        </p:nvSpPr>
        <p:spPr>
          <a:xfrm>
            <a:off x="762000" y="2357140"/>
            <a:ext cx="10988040" cy="309860"/>
          </a:xfrm>
          <a:prstGeom prst="rect">
            <a:avLst/>
          </a:prstGeom>
          <a:noFill/>
          <a:ln/>
        </p:spPr>
        <p:txBody>
          <a:bodyPr wrap="square" lIns="0" tIns="0" rIns="0" bIns="0" rtlCol="0" anchor="t">
            <a:normAutofit/>
          </a:bodyPr>
          <a:lstStyle/>
          <a:p>
            <a:pPr algn="l" indent="0" marL="0">
              <a:lnSpc>
                <a:spcPts val="2240"/>
              </a:lnSpc>
              <a:buNone/>
            </a:pPr>
            <a:r>
              <a:rPr lang="en-US" sz="1600" b="1" spc="150" kern="0" dirty="0">
                <a:solidFill>
                  <a:srgbClr val="E9C98B"/>
                </a:solidFill>
                <a:latin typeface="Source Sans 3" pitchFamily="34" charset="0"/>
                <a:ea typeface="Source Sans 3" pitchFamily="34" charset="-122"/>
                <a:cs typeface="Source Sans 3" pitchFamily="34" charset="-120"/>
              </a:rPr>
              <a:t>PART 5</a:t>
            </a:r>
            <a:endParaRPr lang="en-US" sz="1600" dirty="0"/>
          </a:p>
        </p:txBody>
      </p:sp>
      <p:sp>
        <p:nvSpPr>
          <p:cNvPr id="3" name="Text 1"/>
          <p:cNvSpPr/>
          <p:nvPr>
            <p:ph type="title"/>
          </p:nvPr>
        </p:nvSpPr>
        <p:spPr>
          <a:xfrm>
            <a:off x="762000" y="2895600"/>
            <a:ext cx="10988040" cy="756890"/>
          </a:xfrm>
          <a:prstGeom prst="rect">
            <a:avLst/>
          </a:prstGeom>
          <a:noFill/>
          <a:ln/>
        </p:spPr>
        <p:txBody>
          <a:bodyPr wrap="square" lIns="0" tIns="0" rIns="0" bIns="0" rtlCol="0" anchor="t">
            <a:normAutofit/>
          </a:bodyPr>
          <a:lstStyle/>
          <a:p>
            <a:pPr algn="l" indent="0" marL="0">
              <a:lnSpc>
                <a:spcPts val="5760"/>
              </a:lnSpc>
              <a:buNone/>
            </a:pPr>
            <a:r>
              <a:rPr lang="en-US" sz="4800" b="1" i="0" dirty="0">
                <a:solidFill>
                  <a:srgbClr val="F7F4EC"/>
                </a:solidFill>
                <a:latin typeface="Source Serif 4" pitchFamily="18" charset="0"/>
                <a:ea typeface="Source Serif 4" pitchFamily="18" charset="-122"/>
                <a:cs typeface="Source Serif 4" pitchFamily="18" charset="-120"/>
              </a:rPr>
              <a:t>Assignments and exams</a:t>
            </a:r>
            <a:endParaRPr lang="en-US" sz="4800" dirty="0"/>
          </a:p>
        </p:txBody>
      </p:sp>
      <p:sp>
        <p:nvSpPr>
          <p:cNvPr id="4" name="Text 2"/>
          <p:cNvSpPr/>
          <p:nvPr/>
        </p:nvSpPr>
        <p:spPr>
          <a:xfrm>
            <a:off x="762000" y="3881090"/>
            <a:ext cx="10988040" cy="391120"/>
          </a:xfrm>
          <a:prstGeom prst="rect">
            <a:avLst/>
          </a:prstGeom>
          <a:noFill/>
          <a:ln/>
        </p:spPr>
        <p:txBody>
          <a:bodyPr wrap="square" lIns="0" tIns="0" rIns="0" bIns="0" rtlCol="0" anchor="t">
            <a:normAutofit/>
          </a:bodyPr>
          <a:lstStyle/>
          <a:p>
            <a:pPr algn="l" indent="0" marL="0">
              <a:lnSpc>
                <a:spcPts val="2880"/>
              </a:lnSpc>
              <a:buNone/>
            </a:pPr>
            <a:r>
              <a:rPr lang="en-US" sz="1800" dirty="0">
                <a:solidFill>
                  <a:srgbClr val="CFE0D6"/>
                </a:solidFill>
                <a:latin typeface="Source Sans 3" pitchFamily="34" charset="0"/>
                <a:ea typeface="Source Sans 3" pitchFamily="34" charset="-122"/>
                <a:cs typeface="Source Sans 3" pitchFamily="34" charset="-120"/>
              </a:rPr>
              <a:t>Your to-do list · Handing in an assignment · Taking a quiz · Reading the status labels</a:t>
            </a:r>
            <a:endParaRPr lang="en-US" sz="1800" dirty="0"/>
          </a:p>
        </p:txBody>
      </p:sp>
      <p:sp>
        <p:nvSpPr>
          <p:cNvPr id="5" name="Text 3"/>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C4B6"/>
                </a:solidFill>
                <a:latin typeface="Source Sans 3" pitchFamily="34" charset="0"/>
                <a:ea typeface="Source Sans 3" pitchFamily="34" charset="-122"/>
                <a:cs typeface="Source Sans 3" pitchFamily="34" charset="-120"/>
              </a:rPr>
              <a:t>Online Campus Student Guide · p. 27</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762000" y="609600"/>
            <a:ext cx="10988040"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PART 5 · ASSIGNMENTS AND EXAMS</a:t>
            </a:r>
            <a:endParaRPr lang="en-US" sz="1300" dirty="0"/>
          </a:p>
        </p:txBody>
      </p:sp>
      <p:sp>
        <p:nvSpPr>
          <p:cNvPr id="3" name="Text 1"/>
          <p:cNvSpPr/>
          <p:nvPr>
            <p:ph type="title"/>
          </p:nvPr>
        </p:nvSpPr>
        <p:spPr>
          <a:xfrm>
            <a:off x="762000" y="891530"/>
            <a:ext cx="10988040" cy="4826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All your work in one place</a:t>
            </a:r>
            <a:endParaRPr lang="en-US" sz="3000" dirty="0"/>
          </a:p>
        </p:txBody>
      </p:sp>
      <p:sp>
        <p:nvSpPr>
          <p:cNvPr id="4" name="Text 2"/>
          <p:cNvSpPr/>
          <p:nvPr/>
        </p:nvSpPr>
        <p:spPr>
          <a:xfrm>
            <a:off x="762000" y="16027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5" name="Text 3"/>
          <p:cNvSpPr/>
          <p:nvPr/>
        </p:nvSpPr>
        <p:spPr>
          <a:xfrm>
            <a:off x="1219200" y="1602730"/>
            <a:ext cx="3584194" cy="57398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Assignments and exams</a:t>
            </a:r>
            <a:r>
              <a:rPr lang="en-US" sz="1600" b="1" dirty="0">
                <a:solidFill>
                  <a:srgbClr val="1E2A25"/>
                </a:solidFill>
                <a:latin typeface="Source Sans 3" pitchFamily="34" charset="0"/>
                <a:ea typeface="Source Sans 3" pitchFamily="34" charset="-122"/>
                <a:cs typeface="Source Sans 3" pitchFamily="34" charset="-120"/>
              </a:rPr>
              <a:t> in the left menu</a:t>
            </a:r>
            <a:endParaRPr lang="en-US" sz="1600" dirty="0"/>
          </a:p>
        </p:txBody>
      </p:sp>
      <p:sp>
        <p:nvSpPr>
          <p:cNvPr id="6" name="Text 4"/>
          <p:cNvSpPr/>
          <p:nvPr/>
        </p:nvSpPr>
        <p:spPr>
          <a:xfrm>
            <a:off x="1219200" y="2189411"/>
            <a:ext cx="3886200" cy="283170"/>
          </a:xfrm>
          <a:prstGeom prst="rect">
            <a:avLst/>
          </a:prstGeom>
          <a:noFill/>
          <a:ln/>
        </p:spPr>
        <p:txBody>
          <a:bodyPr wrap="square" lIns="0" tIns="0" rIns="0" bIns="0" rtlCol="0" anchor="t">
            <a:normAutofit/>
          </a:bodyPr>
          <a:lstStyle/>
          <a:p>
            <a:pPr algn="l" indent="0" marL="0">
              <a:lnSpc>
                <a:spcPts val="2030"/>
              </a:lnSpc>
              <a:buNone/>
            </a:pPr>
            <a:r>
              <a:rPr lang="en-US" sz="1400" b="1" dirty="0">
                <a:solidFill>
                  <a:srgbClr val="4B5A53"/>
                </a:solidFill>
                <a:latin typeface="Source Sans 3" pitchFamily="34" charset="0"/>
                <a:ea typeface="Source Sans 3" pitchFamily="34" charset="-122"/>
                <a:cs typeface="Source Sans 3" pitchFamily="34" charset="-120"/>
              </a:rPr>
              <a:t>To do now</a:t>
            </a:r>
            <a:r>
              <a:rPr lang="en-US" sz="1400" dirty="0">
                <a:solidFill>
                  <a:srgbClr val="4B5A53"/>
                </a:solidFill>
                <a:latin typeface="Source Sans 3" pitchFamily="34" charset="0"/>
                <a:ea typeface="Source Sans 3" pitchFamily="34" charset="-122"/>
                <a:cs typeface="Source Sans 3" pitchFamily="34" charset="-120"/>
              </a:rPr>
              <a:t> at the top lists what's due soonest.</a:t>
            </a:r>
            <a:endParaRPr lang="en-US" sz="1400" dirty="0"/>
          </a:p>
        </p:txBody>
      </p:sp>
      <p:sp>
        <p:nvSpPr>
          <p:cNvPr id="7" name="Text 5"/>
          <p:cNvSpPr/>
          <p:nvPr/>
        </p:nvSpPr>
        <p:spPr>
          <a:xfrm>
            <a:off x="762000" y="2624981"/>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8" name="Text 6"/>
          <p:cNvSpPr/>
          <p:nvPr/>
        </p:nvSpPr>
        <p:spPr>
          <a:xfrm>
            <a:off x="1219200" y="2624981"/>
            <a:ext cx="3584194"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Narrow the list</a:t>
            </a:r>
            <a:endParaRPr lang="en-US" sz="1600" dirty="0"/>
          </a:p>
        </p:txBody>
      </p:sp>
      <p:sp>
        <p:nvSpPr>
          <p:cNvPr id="9" name="Text 7"/>
          <p:cNvSpPr/>
          <p:nvPr/>
        </p:nvSpPr>
        <p:spPr>
          <a:xfrm>
            <a:off x="1219200" y="2937371"/>
            <a:ext cx="3584194"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Set </a:t>
            </a:r>
            <a:r>
              <a:rPr lang="en-US" sz="1400" b="1" dirty="0">
                <a:solidFill>
                  <a:srgbClr val="4B5A53"/>
                </a:solidFill>
                <a:latin typeface="Source Sans 3" pitchFamily="34" charset="0"/>
                <a:ea typeface="Source Sans 3" pitchFamily="34" charset="-122"/>
                <a:cs typeface="Source Sans 3" pitchFamily="34" charset="-120"/>
              </a:rPr>
              <a:t>Status</a:t>
            </a:r>
            <a:r>
              <a:rPr lang="en-US" sz="1400" dirty="0">
                <a:solidFill>
                  <a:srgbClr val="4B5A53"/>
                </a:solidFill>
                <a:latin typeface="Source Sans 3" pitchFamily="34" charset="0"/>
                <a:ea typeface="Source Sans 3" pitchFamily="34" charset="-122"/>
                <a:cs typeface="Source Sans 3" pitchFamily="34" charset="-120"/>
              </a:rPr>
              <a:t> to </a:t>
            </a:r>
            <a:r>
              <a:rPr lang="en-US" sz="1400" b="1" dirty="0">
                <a:solidFill>
                  <a:srgbClr val="4B5A53"/>
                </a:solidFill>
                <a:latin typeface="Source Sans 3" pitchFamily="34" charset="0"/>
                <a:ea typeface="Source Sans 3" pitchFamily="34" charset="-122"/>
                <a:cs typeface="Source Sans 3" pitchFamily="34" charset="-120"/>
              </a:rPr>
              <a:t>Still to do</a:t>
            </a:r>
            <a:r>
              <a:rPr lang="en-US" sz="1400" dirty="0">
                <a:solidFill>
                  <a:srgbClr val="4B5A53"/>
                </a:solidFill>
                <a:latin typeface="Source Sans 3" pitchFamily="34" charset="0"/>
                <a:ea typeface="Source Sans 3" pitchFamily="34" charset="-122"/>
                <a:cs typeface="Source Sans 3" pitchFamily="34" charset="-120"/>
              </a:rPr>
              <a:t> and click </a:t>
            </a:r>
            <a:r>
              <a:rPr lang="en-US" sz="1400" b="1" dirty="0">
                <a:solidFill>
                  <a:srgbClr val="4B5A53"/>
                </a:solidFill>
                <a:latin typeface="Source Sans 3" pitchFamily="34" charset="0"/>
                <a:ea typeface="Source Sans 3" pitchFamily="34" charset="-122"/>
                <a:cs typeface="Source Sans 3" pitchFamily="34" charset="-120"/>
              </a:rPr>
              <a:t>Show</a:t>
            </a:r>
            <a:r>
              <a:rPr lang="en-US" sz="1400" dirty="0">
                <a:solidFill>
                  <a:srgbClr val="4B5A53"/>
                </a:solidFill>
                <a:latin typeface="Source Sans 3" pitchFamily="34" charset="0"/>
                <a:ea typeface="Source Sans 3" pitchFamily="34" charset="-122"/>
                <a:cs typeface="Source Sans 3" pitchFamily="34" charset="-120"/>
              </a:rPr>
              <a:t>.</a:t>
            </a:r>
            <a:endParaRPr lang="en-US" sz="1400" dirty="0"/>
          </a:p>
        </p:txBody>
      </p:sp>
      <p:sp>
        <p:nvSpPr>
          <p:cNvPr id="10" name="Text 8"/>
          <p:cNvSpPr/>
          <p:nvPr/>
        </p:nvSpPr>
        <p:spPr>
          <a:xfrm>
            <a:off x="762000" y="3372941"/>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3</a:t>
            </a:r>
            <a:endParaRPr lang="en-US" sz="1400" dirty="0"/>
          </a:p>
        </p:txBody>
      </p:sp>
      <p:sp>
        <p:nvSpPr>
          <p:cNvPr id="11" name="Text 9"/>
          <p:cNvSpPr/>
          <p:nvPr/>
        </p:nvSpPr>
        <p:spPr>
          <a:xfrm>
            <a:off x="1219200" y="3372941"/>
            <a:ext cx="3584194"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Click a title</a:t>
            </a:r>
            <a:endParaRPr lang="en-US" sz="1600" dirty="0"/>
          </a:p>
        </p:txBody>
      </p:sp>
      <p:sp>
        <p:nvSpPr>
          <p:cNvPr id="12" name="Text 10"/>
          <p:cNvSpPr/>
          <p:nvPr/>
        </p:nvSpPr>
        <p:spPr>
          <a:xfrm>
            <a:off x="1219200" y="3685332"/>
            <a:ext cx="3584194"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It opens that assignment or quiz.</a:t>
            </a:r>
            <a:endParaRPr lang="en-US" sz="1400" dirty="0"/>
          </a:p>
        </p:txBody>
      </p:sp>
      <p:sp>
        <p:nvSpPr>
          <p:cNvPr id="13" name="Shape 11"/>
          <p:cNvSpPr/>
          <p:nvPr/>
        </p:nvSpPr>
        <p:spPr>
          <a:xfrm>
            <a:off x="5105400" y="1602730"/>
            <a:ext cx="6324600" cy="2595811"/>
          </a:xfrm>
          <a:prstGeom prst="rect">
            <a:avLst/>
          </a:prstGeom>
          <a:solidFill>
            <a:srgbClr val="FFFDF8"/>
          </a:solidFill>
          <a:ln/>
        </p:spPr>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5118100" y="1615430"/>
          <a:ext cx="6311900" cy="2583111"/>
        </p:xfrm>
        <a:graphic>
          <a:graphicData uri="http://schemas.openxmlformats.org/drawingml/2006/table">
            <a:tbl>
              <a:tblPr/>
              <a:tblGrid>
                <a:gridCol w="2524760"/>
                <a:gridCol w="1767332"/>
                <a:gridCol w="2019808"/>
              </a:tblGrid>
              <a:tr h="472430">
                <a:tc>
                  <a:txBody>
                    <a:bodyPr/>
                    <a:lstStyle/>
                    <a:p>
                      <a:pPr indent="0" marL="0">
                        <a:lnSpc>
                          <a:spcPts val="1820"/>
                        </a:lnSpc>
                        <a:buNone/>
                      </a:pPr>
                      <a:r>
                        <a:rPr lang="en-US" sz="1300" b="1" dirty="0">
                          <a:solidFill>
                            <a:srgbClr val="1E2A25"/>
                          </a:solidFill>
                          <a:latin typeface="Source Sans 3" pitchFamily="34" charset="0"/>
                          <a:ea typeface="Source Sans 3" pitchFamily="34" charset="-122"/>
                          <a:cs typeface="Source Sans 3" pitchFamily="34" charset="-120"/>
                        </a:rPr>
                        <a:t>Activity</a:t>
                      </a:r>
                      <a:endParaRPr lang="en-US" sz="1300" dirty="0">
                        <a:latin typeface="Source Sans 3" charset="0"/>
                        <a:ea typeface="Source Sans 3" charset="0"/>
                        <a:cs typeface="Source Sans 3" charset="0"/>
                      </a:endParaRPr>
                    </a:p>
                  </a:txBody>
                  <a:tcPr marL="139700" marR="139700" marT="114300" marB="114300" anchor="t">
                    <a:lnL w="12700" cap="flat" cmpd="sng" algn="ctr">
                      <a:solidFill>
                        <a:srgbClr val="CBCAC6"/>
                      </a:solidFill>
                      <a:prstDash val="solid"/>
                      <a:round/>
                      <a:headEnd type="none" w="med" len="med"/>
                      <a:tailEnd type="none" w="med" len="med"/>
                    </a:lnL>
                    <a:lnR w="12700" cap="flat" cmpd="sng" algn="ctr">
                      <a:solidFill>
                        <a:srgbClr val="B5BDB8"/>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B5BDB8"/>
                      </a:solidFill>
                      <a:prstDash val="solid"/>
                      <a:round/>
                      <a:headEnd type="none" w="med" len="med"/>
                      <a:tailEnd type="none" w="med" len="med"/>
                    </a:lnB>
                    <a:solidFill>
                      <a:srgbClr val="E3EDE6"/>
                    </a:solidFill>
                  </a:tcPr>
                </a:tc>
                <a:tc>
                  <a:txBody>
                    <a:bodyPr/>
                    <a:lstStyle/>
                    <a:p>
                      <a:pPr indent="0" marL="0">
                        <a:lnSpc>
                          <a:spcPts val="1820"/>
                        </a:lnSpc>
                        <a:buNone/>
                      </a:pPr>
                      <a:r>
                        <a:rPr lang="en-US" sz="1300" b="1" dirty="0">
                          <a:solidFill>
                            <a:srgbClr val="1E2A25"/>
                          </a:solidFill>
                          <a:latin typeface="Source Sans 3" pitchFamily="34" charset="0"/>
                          <a:ea typeface="Source Sans 3" pitchFamily="34" charset="-122"/>
                          <a:cs typeface="Source Sans 3" pitchFamily="34" charset="-120"/>
                        </a:rPr>
                        <a:t>Due</a:t>
                      </a:r>
                      <a:endParaRPr lang="en-US" sz="1300" dirty="0">
                        <a:latin typeface="Source Sans 3" charset="0"/>
                        <a:ea typeface="Source Sans 3" charset="0"/>
                        <a:cs typeface="Source Sans 3" charset="0"/>
                      </a:endParaRPr>
                    </a:p>
                  </a:txBody>
                  <a:tcPr marL="139700" marR="139700" marT="114300" marB="114300" anchor="t">
                    <a:lnL w="12700" cap="flat" cmpd="sng" algn="ctr">
                      <a:solidFill>
                        <a:srgbClr val="B5BDB8"/>
                      </a:solidFill>
                      <a:prstDash val="solid"/>
                      <a:round/>
                      <a:headEnd type="none" w="med" len="med"/>
                      <a:tailEnd type="none" w="med" len="med"/>
                    </a:lnL>
                    <a:lnR w="12700" cap="flat" cmpd="sng" algn="ctr">
                      <a:solidFill>
                        <a:srgbClr val="B5BDB8"/>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B5BDB8"/>
                      </a:solidFill>
                      <a:prstDash val="solid"/>
                      <a:round/>
                      <a:headEnd type="none" w="med" len="med"/>
                      <a:tailEnd type="none" w="med" len="med"/>
                    </a:lnB>
                    <a:solidFill>
                      <a:srgbClr val="E3EDE6"/>
                    </a:solidFill>
                  </a:tcPr>
                </a:tc>
                <a:tc>
                  <a:txBody>
                    <a:bodyPr/>
                    <a:lstStyle/>
                    <a:p>
                      <a:pPr indent="0" marL="0">
                        <a:lnSpc>
                          <a:spcPts val="1820"/>
                        </a:lnSpc>
                        <a:buNone/>
                      </a:pPr>
                      <a:r>
                        <a:rPr lang="en-US" sz="1300" b="1" dirty="0">
                          <a:solidFill>
                            <a:srgbClr val="1E2A25"/>
                          </a:solidFill>
                          <a:latin typeface="Source Sans 3" pitchFamily="34" charset="0"/>
                          <a:ea typeface="Source Sans 3" pitchFamily="34" charset="-122"/>
                          <a:cs typeface="Source Sans 3" pitchFamily="34" charset="-120"/>
                        </a:rPr>
                        <a:t>Status</a:t>
                      </a:r>
                      <a:endParaRPr lang="en-US" sz="1300" dirty="0">
                        <a:latin typeface="Source Sans 3" charset="0"/>
                        <a:ea typeface="Source Sans 3" charset="0"/>
                        <a:cs typeface="Source Sans 3" charset="0"/>
                      </a:endParaRPr>
                    </a:p>
                  </a:txBody>
                  <a:tcPr marL="139700" marR="139700" marT="114300" marB="114300" anchor="t">
                    <a:lnL w="12700" cap="flat" cmpd="sng" algn="ctr">
                      <a:solidFill>
                        <a:srgbClr val="B5BDB8"/>
                      </a:solidFill>
                      <a:prstDash val="solid"/>
                      <a:round/>
                      <a:headEnd type="none" w="med" len="med"/>
                      <a:tailEnd type="none" w="med" len="med"/>
                    </a:lnL>
                    <a:lnR w="12700" cap="flat" cmpd="sng" algn="ctr">
                      <a:solidFill>
                        <a:srgbClr val="B5BDB8"/>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B5BDB8"/>
                      </a:solidFill>
                      <a:prstDash val="solid"/>
                      <a:round/>
                      <a:headEnd type="none" w="med" len="med"/>
                      <a:tailEnd type="none" w="med" len="med"/>
                    </a:lnB>
                    <a:solidFill>
                      <a:srgbClr val="E3EDE6"/>
                    </a:solidFill>
                  </a:tcPr>
                </a:tc>
              </a:tr>
              <a:tr h="703560">
                <a:tc>
                  <a:txBody>
                    <a:bodyPr/>
                    <a:lstStyle/>
                    <a:p>
                      <a:pPr indent="0" marL="0">
                        <a:lnSpc>
                          <a:spcPts val="1820"/>
                        </a:lnSpc>
                        <a:buNone/>
                      </a:pPr>
                      <a:r>
                        <a:rPr lang="en-US" sz="1300" dirty="0">
                          <a:solidFill>
                            <a:srgbClr val="1E2A25"/>
                          </a:solidFill>
                          <a:latin typeface="Source Sans 3" pitchFamily="34" charset="0"/>
                          <a:ea typeface="Source Sans 3" pitchFamily="34" charset="-122"/>
                          <a:cs typeface="Source Sans 3" pitchFamily="34" charset="-120"/>
                        </a:rPr>
                        <a:t>Message of the Prophets</a:t>
                      </a:r>
                      <a:endParaRPr lang="en-US" sz="1300" dirty="0">
                        <a:latin typeface="Source Sans 3" charset="0"/>
                        <a:ea typeface="Source Sans 3" charset="0"/>
                        <a:cs typeface="Source Sans 3" charset="0"/>
                      </a:endParaRPr>
                    </a:p>
                    <a:p>
                      <a:pPr indent="0" marL="0">
                        <a:lnSpc>
                          <a:spcPts val="1820"/>
                        </a:lnSpc>
                        <a:buNone/>
                      </a:pPr>
                      <a:r>
                        <a:rPr lang="en-US" sz="1300" dirty="0">
                          <a:solidFill>
                            <a:srgbClr val="1E2A25"/>
                          </a:solidFill>
                          <a:latin typeface="Source Sans 3" pitchFamily="34" charset="0"/>
                          <a:ea typeface="Source Sans 3" pitchFamily="34" charset="-122"/>
                          <a:cs typeface="Source Sans 3" pitchFamily="34" charset="-120"/>
                        </a:rPr>
                        <a:t>Assignment · Intro to the Bible</a:t>
                      </a:r>
                      <a:endParaRPr lang="en-US" sz="1300" dirty="0">
                        <a:latin typeface="Source Sans 3" charset="0"/>
                        <a:ea typeface="Source Sans 3" charset="0"/>
                        <a:cs typeface="Source Sans 3" charset="0"/>
                      </a:endParaRPr>
                    </a:p>
                  </a:txBody>
                  <a:tcPr marL="139700" marR="139700" marT="114300" marB="11430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B5BDB8"/>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indent="0" marL="0">
                        <a:lnSpc>
                          <a:spcPts val="1820"/>
                        </a:lnSpc>
                        <a:buNone/>
                      </a:pPr>
                      <a:r>
                        <a:rPr lang="en-US" sz="1300" dirty="0">
                          <a:solidFill>
                            <a:srgbClr val="1E2A25"/>
                          </a:solidFill>
                          <a:latin typeface="Source Sans 3" pitchFamily="34" charset="0"/>
                          <a:ea typeface="Source Sans 3" pitchFamily="34" charset="-122"/>
                          <a:cs typeface="Source Sans 3" pitchFamily="34" charset="-120"/>
                        </a:rPr>
                        <a:t>Sep 12, 11:59 PM</a:t>
                      </a:r>
                      <a:endParaRPr lang="en-US" sz="1300" dirty="0">
                        <a:latin typeface="Source Sans 3" charset="0"/>
                        <a:ea typeface="Source Sans 3" charset="0"/>
                        <a:cs typeface="Source Sans 3" charset="0"/>
                      </a:endParaRPr>
                    </a:p>
                  </a:txBody>
                  <a:tcPr marL="139700" marR="139700" marT="114300" marB="11430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B5BDB8"/>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indent="0" marL="0">
                        <a:lnSpc>
                          <a:spcPts val="1820"/>
                        </a:lnSpc>
                        <a:buNone/>
                      </a:pPr>
                      <a:r>
                        <a:rPr lang="en-US" sz="1300" dirty="0">
                          <a:solidFill>
                            <a:srgbClr val="1E2A25"/>
                          </a:solidFill>
                          <a:latin typeface="Source Sans 3" pitchFamily="34" charset="0"/>
                          <a:ea typeface="Source Sans 3" pitchFamily="34" charset="-122"/>
                          <a:cs typeface="Source Sans 3" pitchFamily="34" charset="-120"/>
                        </a:rPr>
                        <a:t>Not submitted</a:t>
                      </a:r>
                      <a:endParaRPr lang="en-US" sz="1300" dirty="0">
                        <a:latin typeface="Source Sans 3" charset="0"/>
                        <a:ea typeface="Source Sans 3" charset="0"/>
                        <a:cs typeface="Source Sans 3" charset="0"/>
                      </a:endParaRPr>
                    </a:p>
                  </a:txBody>
                  <a:tcPr marL="139700" marR="139700" marT="114300" marB="11430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B5BDB8"/>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r>
              <a:tr h="703560">
                <a:tc>
                  <a:txBody>
                    <a:bodyPr/>
                    <a:lstStyle/>
                    <a:p>
                      <a:pPr indent="0" marL="0">
                        <a:lnSpc>
                          <a:spcPts val="1820"/>
                        </a:lnSpc>
                        <a:buNone/>
                      </a:pPr>
                      <a:r>
                        <a:rPr lang="en-US" sz="1300" dirty="0">
                          <a:solidFill>
                            <a:srgbClr val="1E2A25"/>
                          </a:solidFill>
                          <a:latin typeface="Source Sans 3" pitchFamily="34" charset="0"/>
                          <a:ea typeface="Source Sans 3" pitchFamily="34" charset="-122"/>
                          <a:cs typeface="Source Sans 3" pitchFamily="34" charset="-120"/>
                        </a:rPr>
                        <a:t>Week 1 Quiz</a:t>
                      </a:r>
                      <a:endParaRPr lang="en-US" sz="1300" dirty="0">
                        <a:latin typeface="Source Sans 3" charset="0"/>
                        <a:ea typeface="Source Sans 3" charset="0"/>
                        <a:cs typeface="Source Sans 3" charset="0"/>
                      </a:endParaRPr>
                    </a:p>
                    <a:p>
                      <a:pPr indent="0" marL="0">
                        <a:lnSpc>
                          <a:spcPts val="1820"/>
                        </a:lnSpc>
                        <a:buNone/>
                      </a:pPr>
                      <a:r>
                        <a:rPr lang="en-US" sz="1300" dirty="0">
                          <a:solidFill>
                            <a:srgbClr val="1E2A25"/>
                          </a:solidFill>
                          <a:latin typeface="Source Sans 3" pitchFamily="34" charset="0"/>
                          <a:ea typeface="Source Sans 3" pitchFamily="34" charset="-122"/>
                          <a:cs typeface="Source Sans 3" pitchFamily="34" charset="-120"/>
                        </a:rPr>
                        <a:t>Quiz · Intro to the Bible</a:t>
                      </a:r>
                      <a:endParaRPr lang="en-US" sz="1300" dirty="0">
                        <a:latin typeface="Source Sans 3" charset="0"/>
                        <a:ea typeface="Source Sans 3" charset="0"/>
                        <a:cs typeface="Source Sans 3" charset="0"/>
                      </a:endParaRPr>
                    </a:p>
                  </a:txBody>
                  <a:tcPr marL="139700" marR="139700" marT="114300" marB="11430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indent="0" marL="0">
                        <a:lnSpc>
                          <a:spcPts val="1820"/>
                        </a:lnSpc>
                        <a:buNone/>
                      </a:pPr>
                      <a:r>
                        <a:rPr lang="en-US" sz="1300" dirty="0">
                          <a:solidFill>
                            <a:srgbClr val="1E2A25"/>
                          </a:solidFill>
                          <a:latin typeface="Source Sans 3" pitchFamily="34" charset="0"/>
                          <a:ea typeface="Source Sans 3" pitchFamily="34" charset="-122"/>
                          <a:cs typeface="Source Sans 3" pitchFamily="34" charset="-120"/>
                        </a:rPr>
                        <a:t>—</a:t>
                      </a:r>
                      <a:endParaRPr lang="en-US" sz="1300" dirty="0">
                        <a:latin typeface="Source Sans 3" charset="0"/>
                        <a:ea typeface="Source Sans 3" charset="0"/>
                        <a:cs typeface="Source Sans 3" charset="0"/>
                      </a:endParaRPr>
                    </a:p>
                  </a:txBody>
                  <a:tcPr marL="139700" marR="139700" marT="114300" marB="11430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indent="0" marL="0">
                        <a:lnSpc>
                          <a:spcPts val="1820"/>
                        </a:lnSpc>
                        <a:buNone/>
                      </a:pPr>
                      <a:r>
                        <a:rPr lang="en-US" sz="1300" dirty="0">
                          <a:solidFill>
                            <a:srgbClr val="1E2A25"/>
                          </a:solidFill>
                          <a:latin typeface="Source Sans 3" pitchFamily="34" charset="0"/>
                          <a:ea typeface="Source Sans 3" pitchFamily="34" charset="-122"/>
                          <a:cs typeface="Source Sans 3" pitchFamily="34" charset="-120"/>
                        </a:rPr>
                        <a:t>Graded · 9 / 10</a:t>
                      </a:r>
                      <a:endParaRPr lang="en-US" sz="1300" dirty="0">
                        <a:latin typeface="Source Sans 3" charset="0"/>
                        <a:ea typeface="Source Sans 3" charset="0"/>
                        <a:cs typeface="Source Sans 3" charset="0"/>
                      </a:endParaRPr>
                    </a:p>
                  </a:txBody>
                  <a:tcPr marL="139700" marR="139700" marT="114300" marB="11430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r>
              <a:tr h="703560">
                <a:tc>
                  <a:txBody>
                    <a:bodyPr/>
                    <a:lstStyle/>
                    <a:p>
                      <a:pPr indent="0" marL="0">
                        <a:lnSpc>
                          <a:spcPts val="1820"/>
                        </a:lnSpc>
                        <a:buNone/>
                      </a:pPr>
                      <a:r>
                        <a:rPr lang="en-US" sz="1300" dirty="0">
                          <a:solidFill>
                            <a:srgbClr val="1E2A25"/>
                          </a:solidFill>
                          <a:latin typeface="Source Sans 3" pitchFamily="34" charset="0"/>
                          <a:ea typeface="Source Sans 3" pitchFamily="34" charset="-122"/>
                          <a:cs typeface="Source Sans 3" pitchFamily="34" charset="-120"/>
                        </a:rPr>
                        <a:t>Covenant reflection notes</a:t>
                      </a:r>
                      <a:endParaRPr lang="en-US" sz="1300" dirty="0">
                        <a:latin typeface="Source Sans 3" charset="0"/>
                        <a:ea typeface="Source Sans 3" charset="0"/>
                        <a:cs typeface="Source Sans 3" charset="0"/>
                      </a:endParaRPr>
                    </a:p>
                    <a:p>
                      <a:pPr indent="0" marL="0">
                        <a:lnSpc>
                          <a:spcPts val="1820"/>
                        </a:lnSpc>
                        <a:buNone/>
                      </a:pPr>
                      <a:r>
                        <a:rPr lang="en-US" sz="1300" dirty="0">
                          <a:solidFill>
                            <a:srgbClr val="1E2A25"/>
                          </a:solidFill>
                          <a:latin typeface="Source Sans 3" pitchFamily="34" charset="0"/>
                          <a:ea typeface="Source Sans 3" pitchFamily="34" charset="-122"/>
                          <a:cs typeface="Source Sans 3" pitchFamily="34" charset="-120"/>
                        </a:rPr>
                        <a:t>Assignment · Pentateuch</a:t>
                      </a:r>
                      <a:endParaRPr lang="en-US" sz="1300" dirty="0">
                        <a:latin typeface="Source Sans 3" charset="0"/>
                        <a:ea typeface="Source Sans 3" charset="0"/>
                        <a:cs typeface="Source Sans 3" charset="0"/>
                      </a:endParaRPr>
                    </a:p>
                  </a:txBody>
                  <a:tcPr marL="139700" marR="139700" marT="114300" marB="11430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indent="0" marL="0">
                        <a:lnSpc>
                          <a:spcPts val="1820"/>
                        </a:lnSpc>
                        <a:buNone/>
                      </a:pPr>
                      <a:r>
                        <a:rPr lang="en-US" sz="1300" dirty="0">
                          <a:solidFill>
                            <a:srgbClr val="1E2A25"/>
                          </a:solidFill>
                          <a:latin typeface="Source Sans 3" pitchFamily="34" charset="0"/>
                          <a:ea typeface="Source Sans 3" pitchFamily="34" charset="-122"/>
                          <a:cs typeface="Source Sans 3" pitchFamily="34" charset="-120"/>
                        </a:rPr>
                        <a:t>Sep 19, 11:59 PM</a:t>
                      </a:r>
                      <a:endParaRPr lang="en-US" sz="1300" dirty="0">
                        <a:latin typeface="Source Sans 3" charset="0"/>
                        <a:ea typeface="Source Sans 3" charset="0"/>
                        <a:cs typeface="Source Sans 3" charset="0"/>
                      </a:endParaRPr>
                    </a:p>
                  </a:txBody>
                  <a:tcPr marL="139700" marR="139700" marT="114300" marB="11430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indent="0" marL="0">
                        <a:lnSpc>
                          <a:spcPts val="1820"/>
                        </a:lnSpc>
                        <a:buNone/>
                      </a:pPr>
                      <a:r>
                        <a:rPr lang="en-US" sz="1300" dirty="0">
                          <a:solidFill>
                            <a:srgbClr val="1E2A25"/>
                          </a:solidFill>
                          <a:latin typeface="Source Sans 3" pitchFamily="34" charset="0"/>
                          <a:ea typeface="Source Sans 3" pitchFamily="34" charset="-122"/>
                          <a:cs typeface="Source Sans 3" pitchFamily="34" charset="-120"/>
                        </a:rPr>
                        <a:t>Submitted · awaiting grading</a:t>
                      </a:r>
                      <a:endParaRPr lang="en-US" sz="1300" dirty="0">
                        <a:latin typeface="Source Sans 3" charset="0"/>
                        <a:ea typeface="Source Sans 3" charset="0"/>
                        <a:cs typeface="Source Sans 3" charset="0"/>
                      </a:endParaRPr>
                    </a:p>
                  </a:txBody>
                  <a:tcPr marL="139700" marR="139700" marT="114300" marB="11430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r>
            </a:tbl>
          </a:graphicData>
        </a:graphic>
      </p:graphicFrame>
      <p:sp>
        <p:nvSpPr>
          <p:cNvPr id="15" name="Text 12"/>
          <p:cNvSpPr/>
          <p:nvPr/>
        </p:nvSpPr>
        <p:spPr>
          <a:xfrm>
            <a:off x="5010531" y="4300141"/>
            <a:ext cx="6514338"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 Sample list (course names and dates are examples)</a:t>
            </a:r>
            <a:endParaRPr lang="en-US" sz="1200" dirty="0"/>
          </a:p>
        </p:txBody>
      </p:sp>
      <p:sp>
        <p:nvSpPr>
          <p:cNvPr id="16" name="Text 13"/>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Part 5 Assignments and exams · p. 28</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762000" y="609600"/>
            <a:ext cx="6592824"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PART 5 · ASSIGNMENTS AND EXAMS</a:t>
            </a:r>
            <a:endParaRPr lang="en-US" sz="1300" dirty="0"/>
          </a:p>
        </p:txBody>
      </p:sp>
      <p:sp>
        <p:nvSpPr>
          <p:cNvPr id="3" name="Text 1"/>
          <p:cNvSpPr/>
          <p:nvPr>
            <p:ph type="title"/>
          </p:nvPr>
        </p:nvSpPr>
        <p:spPr>
          <a:xfrm>
            <a:off x="762000" y="891530"/>
            <a:ext cx="6592824" cy="4826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Handing in an assignment</a:t>
            </a:r>
            <a:endParaRPr lang="en-US" sz="3000" dirty="0"/>
          </a:p>
        </p:txBody>
      </p:sp>
      <p:sp>
        <p:nvSpPr>
          <p:cNvPr id="4" name="Text 2"/>
          <p:cNvSpPr/>
          <p:nvPr/>
        </p:nvSpPr>
        <p:spPr>
          <a:xfrm>
            <a:off x="762000" y="15011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5" name="Text 3"/>
          <p:cNvSpPr/>
          <p:nvPr/>
        </p:nvSpPr>
        <p:spPr>
          <a:xfrm>
            <a:off x="1219200" y="1501130"/>
            <a:ext cx="6121908"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Check the due date and points</a:t>
            </a:r>
            <a:endParaRPr lang="en-US" sz="1600" dirty="0"/>
          </a:p>
        </p:txBody>
      </p:sp>
      <p:sp>
        <p:nvSpPr>
          <p:cNvPr id="6" name="Text 4"/>
          <p:cNvSpPr/>
          <p:nvPr/>
        </p:nvSpPr>
        <p:spPr>
          <a:xfrm>
            <a:off x="1219200" y="1813520"/>
            <a:ext cx="6121908"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Also see whether </a:t>
            </a:r>
            <a:r>
              <a:rPr lang="en-US" sz="1400" b="1" dirty="0">
                <a:solidFill>
                  <a:srgbClr val="4B5A53"/>
                </a:solidFill>
                <a:latin typeface="Source Sans 3" pitchFamily="34" charset="0"/>
                <a:ea typeface="Source Sans 3" pitchFamily="34" charset="-122"/>
                <a:cs typeface="Source Sans 3" pitchFamily="34" charset="-120"/>
              </a:rPr>
              <a:t>Late submission</a:t>
            </a:r>
            <a:r>
              <a:rPr lang="en-US" sz="1400" dirty="0">
                <a:solidFill>
                  <a:srgbClr val="4B5A53"/>
                </a:solidFill>
                <a:latin typeface="Source Sans 3" pitchFamily="34" charset="0"/>
                <a:ea typeface="Source Sans 3" pitchFamily="34" charset="-122"/>
                <a:cs typeface="Source Sans 3" pitchFamily="34" charset="-120"/>
              </a:rPr>
              <a:t> is allowed.</a:t>
            </a:r>
            <a:endParaRPr lang="en-US" sz="1400" dirty="0"/>
          </a:p>
        </p:txBody>
      </p:sp>
      <p:sp>
        <p:nvSpPr>
          <p:cNvPr id="7" name="Text 5"/>
          <p:cNvSpPr/>
          <p:nvPr/>
        </p:nvSpPr>
        <p:spPr>
          <a:xfrm>
            <a:off x="762000" y="2223691"/>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8" name="Text 6"/>
          <p:cNvSpPr/>
          <p:nvPr/>
        </p:nvSpPr>
        <p:spPr>
          <a:xfrm>
            <a:off x="1219200" y="2223691"/>
            <a:ext cx="6121908"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Write in the </a:t>
            </a:r>
            <a:r>
              <a:rPr lang="en-US" sz="1600" b="1" dirty="0">
                <a:solidFill>
                  <a:srgbClr val="1E2A25"/>
                </a:solidFill>
                <a:latin typeface="Source Sans 3" pitchFamily="34" charset="0"/>
                <a:ea typeface="Source Sans 3" pitchFamily="34" charset="-122"/>
                <a:cs typeface="Source Sans 3" pitchFamily="34" charset="-120"/>
              </a:rPr>
              <a:t>Written answer</a:t>
            </a:r>
            <a:r>
              <a:rPr lang="en-US" sz="1600" b="1" dirty="0">
                <a:solidFill>
                  <a:srgbClr val="1E2A25"/>
                </a:solidFill>
                <a:latin typeface="Source Sans 3" pitchFamily="34" charset="0"/>
                <a:ea typeface="Source Sans 3" pitchFamily="34" charset="-122"/>
                <a:cs typeface="Source Sans 3" pitchFamily="34" charset="-120"/>
              </a:rPr>
              <a:t> box</a:t>
            </a:r>
            <a:endParaRPr lang="en-US" sz="1600" dirty="0"/>
          </a:p>
        </p:txBody>
      </p:sp>
      <p:sp>
        <p:nvSpPr>
          <p:cNvPr id="9" name="Text 7"/>
          <p:cNvSpPr/>
          <p:nvPr/>
        </p:nvSpPr>
        <p:spPr>
          <a:xfrm>
            <a:off x="1219200" y="2536081"/>
            <a:ext cx="6121908"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A draft is saved automatically as you type.</a:t>
            </a:r>
            <a:endParaRPr lang="en-US" sz="1400" dirty="0"/>
          </a:p>
        </p:txBody>
      </p:sp>
      <p:sp>
        <p:nvSpPr>
          <p:cNvPr id="10" name="Text 8"/>
          <p:cNvSpPr/>
          <p:nvPr/>
        </p:nvSpPr>
        <p:spPr>
          <a:xfrm>
            <a:off x="762000" y="2946251"/>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3</a:t>
            </a:r>
            <a:endParaRPr lang="en-US" sz="1400" dirty="0"/>
          </a:p>
        </p:txBody>
      </p:sp>
      <p:sp>
        <p:nvSpPr>
          <p:cNvPr id="11" name="Text 9"/>
          <p:cNvSpPr/>
          <p:nvPr/>
        </p:nvSpPr>
        <p:spPr>
          <a:xfrm>
            <a:off x="1219200" y="2946251"/>
            <a:ext cx="6121908"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Handing in a file? Use the </a:t>
            </a:r>
            <a:r>
              <a:rPr lang="en-US" sz="1600" b="1" dirty="0">
                <a:solidFill>
                  <a:srgbClr val="1E2A25"/>
                </a:solidFill>
                <a:latin typeface="Source Sans 3" pitchFamily="34" charset="0"/>
                <a:ea typeface="Source Sans 3" pitchFamily="34" charset="-122"/>
                <a:cs typeface="Source Sans 3" pitchFamily="34" charset="-120"/>
              </a:rPr>
              <a:t>Attachment</a:t>
            </a:r>
            <a:r>
              <a:rPr lang="en-US" sz="1600" b="1" dirty="0">
                <a:solidFill>
                  <a:srgbClr val="1E2A25"/>
                </a:solidFill>
                <a:latin typeface="Source Sans 3" pitchFamily="34" charset="0"/>
                <a:ea typeface="Source Sans 3" pitchFamily="34" charset="-122"/>
                <a:cs typeface="Source Sans 3" pitchFamily="34" charset="-120"/>
              </a:rPr>
              <a:t> box</a:t>
            </a:r>
            <a:endParaRPr lang="en-US" sz="1600" dirty="0"/>
          </a:p>
        </p:txBody>
      </p:sp>
      <p:sp>
        <p:nvSpPr>
          <p:cNvPr id="12" name="Text 10"/>
          <p:cNvSpPr/>
          <p:nvPr/>
        </p:nvSpPr>
        <p:spPr>
          <a:xfrm>
            <a:off x="1219200" y="3258641"/>
            <a:ext cx="6121908"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Click the file button, then pick a PDF, Word, TXT, PNG, JPG or ZIP file.</a:t>
            </a:r>
            <a:endParaRPr lang="en-US" sz="1400" dirty="0"/>
          </a:p>
        </p:txBody>
      </p:sp>
      <p:sp>
        <p:nvSpPr>
          <p:cNvPr id="13" name="Text 11"/>
          <p:cNvSpPr/>
          <p:nvPr/>
        </p:nvSpPr>
        <p:spPr>
          <a:xfrm>
            <a:off x="762000" y="3668812"/>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4</a:t>
            </a:r>
            <a:endParaRPr lang="en-US" sz="1400" dirty="0"/>
          </a:p>
        </p:txBody>
      </p:sp>
      <p:sp>
        <p:nvSpPr>
          <p:cNvPr id="14" name="Text 12"/>
          <p:cNvSpPr/>
          <p:nvPr/>
        </p:nvSpPr>
        <p:spPr>
          <a:xfrm>
            <a:off x="1219200" y="3668812"/>
            <a:ext cx="6121908"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Submit assignment</a:t>
            </a:r>
            <a:endParaRPr lang="en-US" sz="1600" dirty="0"/>
          </a:p>
        </p:txBody>
      </p:sp>
      <p:sp>
        <p:nvSpPr>
          <p:cNvPr id="15" name="Text 13"/>
          <p:cNvSpPr/>
          <p:nvPr/>
        </p:nvSpPr>
        <p:spPr>
          <a:xfrm>
            <a:off x="1219200" y="3981202"/>
            <a:ext cx="6121908"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Need to change it? Click </a:t>
            </a:r>
            <a:r>
              <a:rPr lang="en-US" sz="1400" b="1" dirty="0">
                <a:solidFill>
                  <a:srgbClr val="4B5A53"/>
                </a:solidFill>
                <a:latin typeface="Source Sans 3" pitchFamily="34" charset="0"/>
                <a:ea typeface="Source Sans 3" pitchFamily="34" charset="-122"/>
                <a:cs typeface="Source Sans 3" pitchFamily="34" charset="-120"/>
              </a:rPr>
              <a:t>Submit again</a:t>
            </a:r>
            <a:r>
              <a:rPr lang="en-US" sz="1400" dirty="0">
                <a:solidFill>
                  <a:srgbClr val="4B5A53"/>
                </a:solidFill>
                <a:latin typeface="Source Sans 3" pitchFamily="34" charset="0"/>
                <a:ea typeface="Source Sans 3" pitchFamily="34" charset="-122"/>
                <a:cs typeface="Source Sans 3" pitchFamily="34" charset="-120"/>
              </a:rPr>
              <a:t> before the deadline.</a:t>
            </a:r>
            <a:endParaRPr lang="en-US" sz="1400" dirty="0"/>
          </a:p>
        </p:txBody>
      </p:sp>
      <p:sp>
        <p:nvSpPr>
          <p:cNvPr id="16" name="Shape 14"/>
          <p:cNvSpPr/>
          <p:nvPr/>
        </p:nvSpPr>
        <p:spPr>
          <a:xfrm>
            <a:off x="762000" y="4391372"/>
            <a:ext cx="6400800" cy="794941"/>
          </a:xfrm>
          <a:prstGeom prst="roundRect">
            <a:avLst>
              <a:gd name="adj" fmla="val 12781"/>
            </a:avLst>
          </a:prstGeom>
          <a:solidFill>
            <a:srgbClr val="FBEBDD"/>
          </a:solidFill>
          <a:ln/>
        </p:spPr>
      </p:sp>
      <p:pic>
        <p:nvPicPr>
          <p:cNvPr id="17" name="Image 0" descr="Warning">    </p:cNvPr>
          <p:cNvPicPr>
            <a:picLocks noChangeAspect="1"/>
          </p:cNvPicPr>
          <p:nvPr/>
        </p:nvPicPr>
        <p:blipFill>
          <a:blip r:embed="rId1"/>
          <a:srcRect l="0" r="0" t="0" b="0"/>
          <a:stretch/>
        </p:blipFill>
        <p:spPr>
          <a:xfrm>
            <a:off x="939800" y="4531072"/>
            <a:ext cx="254000" cy="254000"/>
          </a:xfrm>
          <a:prstGeom prst="rect">
            <a:avLst/>
          </a:prstGeom>
        </p:spPr>
      </p:pic>
      <p:sp>
        <p:nvSpPr>
          <p:cNvPr id="18" name="Text 15"/>
          <p:cNvSpPr/>
          <p:nvPr/>
        </p:nvSpPr>
        <p:spPr>
          <a:xfrm>
            <a:off x="1295400" y="4531072"/>
            <a:ext cx="5860288" cy="540941"/>
          </a:xfrm>
          <a:prstGeom prst="rect">
            <a:avLst/>
          </a:prstGeom>
          <a:noFill/>
          <a:ln/>
        </p:spPr>
        <p:txBody>
          <a:bodyPr wrap="square" lIns="0" tIns="0" rIns="0" bIns="0" rtlCol="0" anchor="t">
            <a:normAutofit/>
          </a:bodyPr>
          <a:lstStyle/>
          <a:p>
            <a:pPr algn="l" indent="0" marL="0">
              <a:lnSpc>
                <a:spcPts val="2030"/>
              </a:lnSpc>
              <a:buNone/>
            </a:pPr>
            <a:r>
              <a:rPr lang="en-US" sz="1400" b="1" dirty="0">
                <a:solidFill>
                  <a:srgbClr val="5A3416"/>
                </a:solidFill>
                <a:latin typeface="Source Sans 3" pitchFamily="34" charset="0"/>
                <a:ea typeface="Source Sans 3" pitchFamily="34" charset="-122"/>
                <a:cs typeface="Source Sans 3" pitchFamily="34" charset="-120"/>
              </a:rPr>
              <a:t>A saved draft is not a submission.</a:t>
            </a:r>
            <a:r>
              <a:rPr lang="en-US" sz="1400" dirty="0">
                <a:solidFill>
                  <a:srgbClr val="5A3416"/>
                </a:solidFill>
                <a:latin typeface="Source Sans 3" pitchFamily="34" charset="0"/>
                <a:ea typeface="Source Sans 3" pitchFamily="34" charset="-122"/>
                <a:cs typeface="Source Sans 3" pitchFamily="34" charset="-120"/>
              </a:rPr>
              <a:t> Your instructor receives it only after you click </a:t>
            </a:r>
            <a:r>
              <a:rPr lang="en-US" sz="1400" b="1" dirty="0">
                <a:solidFill>
                  <a:srgbClr val="5A3416"/>
                </a:solidFill>
                <a:latin typeface="Source Sans 3" pitchFamily="34" charset="0"/>
                <a:ea typeface="Source Sans 3" pitchFamily="34" charset="-122"/>
                <a:cs typeface="Source Sans 3" pitchFamily="34" charset="-120"/>
              </a:rPr>
              <a:t>Submit assignment</a:t>
            </a:r>
            <a:r>
              <a:rPr lang="en-US" sz="1400" dirty="0">
                <a:solidFill>
                  <a:srgbClr val="5A3416"/>
                </a:solidFill>
                <a:latin typeface="Source Sans 3" pitchFamily="34" charset="0"/>
                <a:ea typeface="Source Sans 3" pitchFamily="34" charset="-122"/>
                <a:cs typeface="Source Sans 3" pitchFamily="34" charset="-120"/>
              </a:rPr>
              <a:t>.</a:t>
            </a:r>
            <a:endParaRPr lang="en-US" sz="1400" dirty="0"/>
          </a:p>
        </p:txBody>
      </p:sp>
      <p:pic>
        <p:nvPicPr>
          <p:cNvPr id="19" name="Image 1" descr="Assignment page">    </p:cNvPr>
          <p:cNvPicPr>
            <a:picLocks noChangeAspect="1"/>
          </p:cNvPicPr>
          <p:nvPr/>
        </p:nvPicPr>
        <p:blipFill>
          <a:blip r:embed="rId2"/>
          <a:srcRect l="0" r="0" t="0" b="0"/>
          <a:stretch/>
        </p:blipFill>
        <p:spPr>
          <a:xfrm>
            <a:off x="7626350" y="615950"/>
            <a:ext cx="3797300" cy="4819650"/>
          </a:xfrm>
          <a:prstGeom prst="roundRect">
            <a:avLst>
              <a:gd name="adj" fmla="val 2508"/>
            </a:avLst>
          </a:prstGeom>
        </p:spPr>
      </p:pic>
      <p:sp>
        <p:nvSpPr>
          <p:cNvPr id="20" name="Shape 16"/>
          <p:cNvSpPr/>
          <p:nvPr/>
        </p:nvSpPr>
        <p:spPr>
          <a:xfrm>
            <a:off x="7623175" y="612775"/>
            <a:ext cx="3803650" cy="4826000"/>
          </a:xfrm>
          <a:prstGeom prst="roundRect">
            <a:avLst>
              <a:gd name="adj" fmla="val 2588"/>
            </a:avLst>
          </a:prstGeom>
          <a:noFill/>
          <a:ln w="6350">
            <a:solidFill>
              <a:srgbClr val="D6D0C2"/>
            </a:solidFill>
            <a:prstDash val="solid"/>
          </a:ln>
        </p:spPr>
      </p:sp>
      <p:sp>
        <p:nvSpPr>
          <p:cNvPr id="21" name="Shape 17"/>
          <p:cNvSpPr/>
          <p:nvPr/>
        </p:nvSpPr>
        <p:spPr>
          <a:xfrm>
            <a:off x="9566275" y="727075"/>
            <a:ext cx="1733550" cy="717550"/>
          </a:xfrm>
          <a:prstGeom prst="roundRect">
            <a:avLst>
              <a:gd name="adj" fmla="val 8407"/>
            </a:avLst>
          </a:prstGeom>
          <a:noFill/>
          <a:ln w="31750">
            <a:solidFill>
              <a:srgbClr val="B9561A"/>
            </a:solidFill>
            <a:prstDash val="solid"/>
          </a:ln>
        </p:spPr>
      </p:sp>
      <p:sp>
        <p:nvSpPr>
          <p:cNvPr id="22" name="Text 18"/>
          <p:cNvSpPr/>
          <p:nvPr/>
        </p:nvSpPr>
        <p:spPr>
          <a:xfrm>
            <a:off x="9169400" y="71120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23" name="Shape 19"/>
          <p:cNvSpPr/>
          <p:nvPr/>
        </p:nvSpPr>
        <p:spPr>
          <a:xfrm>
            <a:off x="9566275" y="2282825"/>
            <a:ext cx="1733550" cy="1466850"/>
          </a:xfrm>
          <a:prstGeom prst="roundRect">
            <a:avLst>
              <a:gd name="adj" fmla="val 4113"/>
            </a:avLst>
          </a:prstGeom>
          <a:noFill/>
          <a:ln w="31750">
            <a:solidFill>
              <a:srgbClr val="B9561A"/>
            </a:solidFill>
            <a:prstDash val="solid"/>
          </a:ln>
        </p:spPr>
      </p:sp>
      <p:sp>
        <p:nvSpPr>
          <p:cNvPr id="24" name="Text 20"/>
          <p:cNvSpPr/>
          <p:nvPr/>
        </p:nvSpPr>
        <p:spPr>
          <a:xfrm>
            <a:off x="9169400" y="227330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25" name="Shape 21"/>
          <p:cNvSpPr/>
          <p:nvPr/>
        </p:nvSpPr>
        <p:spPr>
          <a:xfrm>
            <a:off x="9566275" y="4448175"/>
            <a:ext cx="1733550" cy="266700"/>
          </a:xfrm>
          <a:prstGeom prst="roundRect">
            <a:avLst>
              <a:gd name="adj" fmla="val 22619"/>
            </a:avLst>
          </a:prstGeom>
          <a:noFill/>
          <a:ln w="31750">
            <a:solidFill>
              <a:srgbClr val="B9561A"/>
            </a:solidFill>
            <a:prstDash val="solid"/>
          </a:ln>
        </p:spPr>
      </p:sp>
      <p:sp>
        <p:nvSpPr>
          <p:cNvPr id="26" name="Text 22"/>
          <p:cNvSpPr/>
          <p:nvPr/>
        </p:nvSpPr>
        <p:spPr>
          <a:xfrm>
            <a:off x="9169400" y="441960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3</a:t>
            </a:r>
            <a:endParaRPr lang="en-US" sz="1400" dirty="0"/>
          </a:p>
        </p:txBody>
      </p:sp>
      <p:sp>
        <p:nvSpPr>
          <p:cNvPr id="27" name="Shape 23"/>
          <p:cNvSpPr/>
          <p:nvPr/>
        </p:nvSpPr>
        <p:spPr>
          <a:xfrm>
            <a:off x="10455275" y="5222875"/>
            <a:ext cx="844550" cy="203200"/>
          </a:xfrm>
          <a:prstGeom prst="roundRect">
            <a:avLst>
              <a:gd name="adj" fmla="val 29688"/>
            </a:avLst>
          </a:prstGeom>
          <a:noFill/>
          <a:ln w="31750">
            <a:solidFill>
              <a:srgbClr val="B9561A"/>
            </a:solidFill>
            <a:prstDash val="solid"/>
          </a:ln>
        </p:spPr>
      </p:sp>
      <p:sp>
        <p:nvSpPr>
          <p:cNvPr id="28" name="Text 24"/>
          <p:cNvSpPr/>
          <p:nvPr/>
        </p:nvSpPr>
        <p:spPr>
          <a:xfrm>
            <a:off x="10058400" y="510540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4</a:t>
            </a:r>
            <a:endParaRPr lang="en-US" sz="1400" dirty="0"/>
          </a:p>
        </p:txBody>
      </p:sp>
      <p:sp>
        <p:nvSpPr>
          <p:cNvPr id="29" name="Text 25"/>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Part 5 Assignments and exams · p. 29</a:t>
            </a:r>
            <a:endParaRPr lang="en-US"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762000" y="609600"/>
            <a:ext cx="7148767"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PART 5 · ASSIGNMENTS AND EXAMS</a:t>
            </a:r>
            <a:endParaRPr lang="en-US" sz="1300" dirty="0"/>
          </a:p>
        </p:txBody>
      </p:sp>
      <p:sp>
        <p:nvSpPr>
          <p:cNvPr id="3" name="Text 1"/>
          <p:cNvSpPr/>
          <p:nvPr>
            <p:ph type="title"/>
          </p:nvPr>
        </p:nvSpPr>
        <p:spPr>
          <a:xfrm>
            <a:off x="762000" y="891530"/>
            <a:ext cx="7148767" cy="4826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Taking a quiz</a:t>
            </a:r>
            <a:endParaRPr lang="en-US" sz="3000" dirty="0"/>
          </a:p>
        </p:txBody>
      </p:sp>
      <p:sp>
        <p:nvSpPr>
          <p:cNvPr id="4" name="Text 2"/>
          <p:cNvSpPr/>
          <p:nvPr/>
        </p:nvSpPr>
        <p:spPr>
          <a:xfrm>
            <a:off x="762000" y="15265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5" name="Text 3"/>
          <p:cNvSpPr/>
          <p:nvPr/>
        </p:nvSpPr>
        <p:spPr>
          <a:xfrm>
            <a:off x="1219200" y="1526530"/>
            <a:ext cx="6677851"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Circle ○ = pick one</a:t>
            </a:r>
            <a:endParaRPr lang="en-US" sz="1600" dirty="0"/>
          </a:p>
        </p:txBody>
      </p:sp>
      <p:sp>
        <p:nvSpPr>
          <p:cNvPr id="6" name="Text 4"/>
          <p:cNvSpPr/>
          <p:nvPr/>
        </p:nvSpPr>
        <p:spPr>
          <a:xfrm>
            <a:off x="1219200" y="1838920"/>
            <a:ext cx="6677851"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Click the one right answer.</a:t>
            </a:r>
            <a:endParaRPr lang="en-US" sz="1400" dirty="0"/>
          </a:p>
        </p:txBody>
      </p:sp>
      <p:sp>
        <p:nvSpPr>
          <p:cNvPr id="7" name="Text 5"/>
          <p:cNvSpPr/>
          <p:nvPr/>
        </p:nvSpPr>
        <p:spPr>
          <a:xfrm>
            <a:off x="762000" y="2274491"/>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8" name="Text 6"/>
          <p:cNvSpPr/>
          <p:nvPr/>
        </p:nvSpPr>
        <p:spPr>
          <a:xfrm>
            <a:off x="1219200" y="2274491"/>
            <a:ext cx="6677851"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Square □ = pick all that apply</a:t>
            </a:r>
            <a:endParaRPr lang="en-US" sz="1600" dirty="0"/>
          </a:p>
        </p:txBody>
      </p:sp>
      <p:sp>
        <p:nvSpPr>
          <p:cNvPr id="9" name="Text 7"/>
          <p:cNvSpPr/>
          <p:nvPr/>
        </p:nvSpPr>
        <p:spPr>
          <a:xfrm>
            <a:off x="1219200" y="2586881"/>
            <a:ext cx="6677851"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You can tick more than one.</a:t>
            </a:r>
            <a:endParaRPr lang="en-US" sz="1400" dirty="0"/>
          </a:p>
        </p:txBody>
      </p:sp>
      <p:sp>
        <p:nvSpPr>
          <p:cNvPr id="10" name="Text 8"/>
          <p:cNvSpPr/>
          <p:nvPr/>
        </p:nvSpPr>
        <p:spPr>
          <a:xfrm>
            <a:off x="762000" y="3022451"/>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3</a:t>
            </a:r>
            <a:endParaRPr lang="en-US" sz="1400" dirty="0"/>
          </a:p>
        </p:txBody>
      </p:sp>
      <p:sp>
        <p:nvSpPr>
          <p:cNvPr id="11" name="Text 9"/>
          <p:cNvSpPr/>
          <p:nvPr/>
        </p:nvSpPr>
        <p:spPr>
          <a:xfrm>
            <a:off x="1219200" y="3022451"/>
            <a:ext cx="6677851"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Empty box = short answer</a:t>
            </a:r>
            <a:endParaRPr lang="en-US" sz="1600" dirty="0"/>
          </a:p>
        </p:txBody>
      </p:sp>
      <p:sp>
        <p:nvSpPr>
          <p:cNvPr id="12" name="Text 10"/>
          <p:cNvSpPr/>
          <p:nvPr/>
        </p:nvSpPr>
        <p:spPr>
          <a:xfrm>
            <a:off x="1219200" y="3334841"/>
            <a:ext cx="6677851"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Click the box and type your answer.</a:t>
            </a:r>
            <a:endParaRPr lang="en-US" sz="1400" dirty="0"/>
          </a:p>
        </p:txBody>
      </p:sp>
      <p:sp>
        <p:nvSpPr>
          <p:cNvPr id="13" name="Text 11"/>
          <p:cNvSpPr/>
          <p:nvPr/>
        </p:nvSpPr>
        <p:spPr>
          <a:xfrm>
            <a:off x="762000" y="3770412"/>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4</a:t>
            </a:r>
            <a:endParaRPr lang="en-US" sz="1400" dirty="0"/>
          </a:p>
        </p:txBody>
      </p:sp>
      <p:sp>
        <p:nvSpPr>
          <p:cNvPr id="14" name="Text 12"/>
          <p:cNvSpPr/>
          <p:nvPr/>
        </p:nvSpPr>
        <p:spPr>
          <a:xfrm>
            <a:off x="1219200" y="3770412"/>
            <a:ext cx="6677851"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Submit answers</a:t>
            </a:r>
            <a:endParaRPr lang="en-US" sz="1600" dirty="0"/>
          </a:p>
        </p:txBody>
      </p:sp>
      <p:sp>
        <p:nvSpPr>
          <p:cNvPr id="15" name="Text 13"/>
          <p:cNvSpPr/>
          <p:nvPr/>
        </p:nvSpPr>
        <p:spPr>
          <a:xfrm>
            <a:off x="1219200" y="4082802"/>
            <a:ext cx="6677851"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It's graded at once and your score appears.</a:t>
            </a:r>
            <a:endParaRPr lang="en-US" sz="1400" dirty="0"/>
          </a:p>
        </p:txBody>
      </p:sp>
      <p:sp>
        <p:nvSpPr>
          <p:cNvPr id="16" name="Text 14"/>
          <p:cNvSpPr/>
          <p:nvPr/>
        </p:nvSpPr>
        <p:spPr>
          <a:xfrm>
            <a:off x="762000" y="4518372"/>
            <a:ext cx="6940550" cy="450850"/>
          </a:xfrm>
          <a:prstGeom prst="roundRect">
            <a:avLst>
              <a:gd name="adj" fmla="val 16901"/>
            </a:avLst>
          </a:prstGeom>
          <a:solidFill>
            <a:srgbClr val="E3EDE6"/>
          </a:solidFill>
          <a:ln/>
        </p:spPr>
        <p:txBody>
          <a:bodyPr wrap="square" lIns="117382" tIns="79282" rIns="0" bIns="53882" rtlCol="0" anchor="t">
            <a:normAutofit/>
          </a:bodyPr>
          <a:lstStyle/>
          <a:p>
            <a:pPr algn="l" indent="0" marL="0">
              <a:lnSpc>
                <a:spcPts val="1950"/>
              </a:lnSpc>
              <a:buNone/>
            </a:pPr>
            <a:r>
              <a:rPr lang="en-US" sz="1300" dirty="0">
                <a:solidFill>
                  <a:srgbClr val="2E6B50"/>
                </a:solidFill>
                <a:latin typeface="Source Sans 3" pitchFamily="34" charset="0"/>
                <a:ea typeface="Source Sans 3" pitchFamily="34" charset="-122"/>
                <a:cs typeface="Source Sans 3" pitchFamily="34" charset="-120"/>
              </a:rPr>
              <a:t>If you see </a:t>
            </a:r>
            <a:r>
              <a:rPr lang="en-US" sz="1300" b="1" dirty="0">
                <a:solidFill>
                  <a:srgbClr val="2E6B50"/>
                </a:solidFill>
                <a:latin typeface="Source Sans 3" pitchFamily="34" charset="0"/>
                <a:ea typeface="Source Sans 3" pitchFamily="34" charset="-122"/>
                <a:cs typeface="Source Sans 3" pitchFamily="34" charset="-120"/>
              </a:rPr>
              <a:t>Take it again</a:t>
            </a:r>
            <a:r>
              <a:rPr lang="en-US" sz="1300" dirty="0">
                <a:solidFill>
                  <a:srgbClr val="2E6B50"/>
                </a:solidFill>
                <a:latin typeface="Source Sans 3" pitchFamily="34" charset="0"/>
                <a:ea typeface="Source Sans 3" pitchFamily="34" charset="-122"/>
                <a:cs typeface="Source Sans 3" pitchFamily="34" charset="-120"/>
              </a:rPr>
              <a:t>, you can retake it. Your best score counts toward your grade.</a:t>
            </a:r>
            <a:endParaRPr lang="en-US" sz="1300" dirty="0"/>
          </a:p>
        </p:txBody>
      </p:sp>
      <p:pic>
        <p:nvPicPr>
          <p:cNvPr id="17" name="Image 0" descr="Quiz page">    </p:cNvPr>
          <p:cNvPicPr>
            <a:picLocks noChangeAspect="1"/>
          </p:cNvPicPr>
          <p:nvPr/>
        </p:nvPicPr>
        <p:blipFill>
          <a:blip r:embed="rId1"/>
          <a:srcRect l="0" r="0" t="-69" b="-69"/>
          <a:stretch/>
        </p:blipFill>
        <p:spPr>
          <a:xfrm>
            <a:off x="8216900" y="615950"/>
            <a:ext cx="3206750" cy="4940300"/>
          </a:xfrm>
          <a:prstGeom prst="roundRect">
            <a:avLst>
              <a:gd name="adj" fmla="val 2970"/>
            </a:avLst>
          </a:prstGeom>
        </p:spPr>
      </p:pic>
      <p:sp>
        <p:nvSpPr>
          <p:cNvPr id="18" name="Shape 15"/>
          <p:cNvSpPr/>
          <p:nvPr/>
        </p:nvSpPr>
        <p:spPr>
          <a:xfrm>
            <a:off x="8213725" y="612775"/>
            <a:ext cx="3213100" cy="4946650"/>
          </a:xfrm>
          <a:prstGeom prst="roundRect">
            <a:avLst>
              <a:gd name="adj" fmla="val 3063"/>
            </a:avLst>
          </a:prstGeom>
          <a:noFill/>
          <a:ln w="6350">
            <a:solidFill>
              <a:srgbClr val="D6D0C2"/>
            </a:solidFill>
            <a:prstDash val="solid"/>
          </a:ln>
        </p:spPr>
      </p:sp>
      <p:sp>
        <p:nvSpPr>
          <p:cNvPr id="19" name="Shape 16"/>
          <p:cNvSpPr/>
          <p:nvPr/>
        </p:nvSpPr>
        <p:spPr>
          <a:xfrm>
            <a:off x="8632825" y="1317625"/>
            <a:ext cx="2368550" cy="311150"/>
          </a:xfrm>
          <a:prstGeom prst="roundRect">
            <a:avLst>
              <a:gd name="adj" fmla="val 19388"/>
            </a:avLst>
          </a:prstGeom>
          <a:noFill/>
          <a:ln w="31750">
            <a:solidFill>
              <a:srgbClr val="B9561A"/>
            </a:solidFill>
            <a:prstDash val="solid"/>
          </a:ln>
        </p:spPr>
      </p:sp>
      <p:sp>
        <p:nvSpPr>
          <p:cNvPr id="20" name="Text 17"/>
          <p:cNvSpPr/>
          <p:nvPr/>
        </p:nvSpPr>
        <p:spPr>
          <a:xfrm>
            <a:off x="8248650" y="130810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21" name="Shape 18"/>
          <p:cNvSpPr/>
          <p:nvPr/>
        </p:nvSpPr>
        <p:spPr>
          <a:xfrm>
            <a:off x="8632825" y="3038475"/>
            <a:ext cx="2368550" cy="1301750"/>
          </a:xfrm>
          <a:prstGeom prst="roundRect">
            <a:avLst>
              <a:gd name="adj" fmla="val 4634"/>
            </a:avLst>
          </a:prstGeom>
          <a:noFill/>
          <a:ln w="31750">
            <a:solidFill>
              <a:srgbClr val="B9561A"/>
            </a:solidFill>
            <a:prstDash val="solid"/>
          </a:ln>
        </p:spPr>
      </p:sp>
      <p:sp>
        <p:nvSpPr>
          <p:cNvPr id="22" name="Text 19"/>
          <p:cNvSpPr/>
          <p:nvPr/>
        </p:nvSpPr>
        <p:spPr>
          <a:xfrm>
            <a:off x="8248650" y="304800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23" name="Shape 20"/>
          <p:cNvSpPr/>
          <p:nvPr/>
        </p:nvSpPr>
        <p:spPr>
          <a:xfrm>
            <a:off x="8632825" y="4784725"/>
            <a:ext cx="2368550" cy="292100"/>
          </a:xfrm>
          <a:prstGeom prst="roundRect">
            <a:avLst>
              <a:gd name="adj" fmla="val 20652"/>
            </a:avLst>
          </a:prstGeom>
          <a:noFill/>
          <a:ln w="31750">
            <a:solidFill>
              <a:srgbClr val="B9561A"/>
            </a:solidFill>
            <a:prstDash val="solid"/>
          </a:ln>
        </p:spPr>
      </p:sp>
      <p:sp>
        <p:nvSpPr>
          <p:cNvPr id="24" name="Text 21"/>
          <p:cNvSpPr/>
          <p:nvPr/>
        </p:nvSpPr>
        <p:spPr>
          <a:xfrm>
            <a:off x="8248650" y="476885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3</a:t>
            </a:r>
            <a:endParaRPr lang="en-US" sz="1400" dirty="0"/>
          </a:p>
        </p:txBody>
      </p:sp>
      <p:sp>
        <p:nvSpPr>
          <p:cNvPr id="25" name="Shape 22"/>
          <p:cNvSpPr/>
          <p:nvPr/>
        </p:nvSpPr>
        <p:spPr>
          <a:xfrm>
            <a:off x="10347325" y="5267325"/>
            <a:ext cx="774700" cy="279400"/>
          </a:xfrm>
          <a:prstGeom prst="roundRect">
            <a:avLst>
              <a:gd name="adj" fmla="val 21591"/>
            </a:avLst>
          </a:prstGeom>
          <a:noFill/>
          <a:ln w="31750">
            <a:solidFill>
              <a:srgbClr val="B9561A"/>
            </a:solidFill>
            <a:prstDash val="solid"/>
          </a:ln>
        </p:spPr>
      </p:sp>
      <p:sp>
        <p:nvSpPr>
          <p:cNvPr id="26" name="Text 23"/>
          <p:cNvSpPr/>
          <p:nvPr/>
        </p:nvSpPr>
        <p:spPr>
          <a:xfrm>
            <a:off x="9950450" y="521970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4</a:t>
            </a:r>
            <a:endParaRPr lang="en-US" sz="1400" dirty="0"/>
          </a:p>
        </p:txBody>
      </p:sp>
      <p:sp>
        <p:nvSpPr>
          <p:cNvPr id="27" name="Text 24"/>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Part 5 Assignments and exams · p. 30</a:t>
            </a:r>
            <a:endParaRPr lang="en-US"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EEF2EC"/>
        </a:solidFill>
      </p:bgPr>
    </p:bg>
    <p:spTree>
      <p:nvGrpSpPr>
        <p:cNvPr id="1" name=""/>
        <p:cNvGrpSpPr/>
        <p:nvPr/>
      </p:nvGrpSpPr>
      <p:grpSpPr>
        <a:xfrm>
          <a:off x="0" y="0"/>
          <a:ext cx="0" cy="0"/>
          <a:chOff x="0" y="0"/>
          <a:chExt cx="0" cy="0"/>
        </a:xfrm>
      </p:grpSpPr>
      <p:sp>
        <p:nvSpPr>
          <p:cNvPr id="2" name="Text 0"/>
          <p:cNvSpPr/>
          <p:nvPr/>
        </p:nvSpPr>
        <p:spPr>
          <a:xfrm>
            <a:off x="762000" y="609600"/>
            <a:ext cx="10988040"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PART 5 · ASSIGNMENTS AND EXAMS</a:t>
            </a:r>
            <a:endParaRPr lang="en-US" sz="1300" dirty="0"/>
          </a:p>
        </p:txBody>
      </p:sp>
      <p:sp>
        <p:nvSpPr>
          <p:cNvPr id="3" name="Text 1"/>
          <p:cNvSpPr/>
          <p:nvPr>
            <p:ph type="title"/>
          </p:nvPr>
        </p:nvSpPr>
        <p:spPr>
          <a:xfrm>
            <a:off x="762000" y="891530"/>
            <a:ext cx="10988040" cy="4826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What the status labels mean</a:t>
            </a:r>
            <a:endParaRPr lang="en-US" sz="3000" dirty="0"/>
          </a:p>
        </p:txBody>
      </p:sp>
      <p:sp>
        <p:nvSpPr>
          <p:cNvPr id="4" name="Shape 2"/>
          <p:cNvSpPr/>
          <p:nvPr/>
        </p:nvSpPr>
        <p:spPr>
          <a:xfrm>
            <a:off x="762000" y="1602730"/>
            <a:ext cx="10668000" cy="3052961"/>
          </a:xfrm>
          <a:prstGeom prst="rect">
            <a:avLst/>
          </a:prstGeom>
          <a:solidFill>
            <a:srgbClr val="FFFDF8"/>
          </a:solidFill>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774700" y="1615430"/>
          <a:ext cx="10655300" cy="3040261"/>
        </p:xfrm>
        <a:graphic>
          <a:graphicData uri="http://schemas.openxmlformats.org/drawingml/2006/table">
            <a:tbl>
              <a:tblPr/>
              <a:tblGrid>
                <a:gridCol w="3409696"/>
                <a:gridCol w="3835908"/>
                <a:gridCol w="3409696"/>
              </a:tblGrid>
              <a:tr h="506710">
                <a:tc>
                  <a:txBody>
                    <a:bodyPr/>
                    <a:lstStyle/>
                    <a:p>
                      <a:pPr indent="0" marL="0">
                        <a:lnSpc>
                          <a:spcPts val="1890"/>
                        </a:lnSpc>
                        <a:buNone/>
                      </a:pPr>
                      <a:r>
                        <a:rPr lang="en-US" sz="1350" b="1" dirty="0">
                          <a:solidFill>
                            <a:srgbClr val="F7F4EC"/>
                          </a:solidFill>
                          <a:latin typeface="Source Sans 3" pitchFamily="34" charset="0"/>
                          <a:ea typeface="Source Sans 3" pitchFamily="34" charset="-122"/>
                          <a:cs typeface="Source Sans 3" pitchFamily="34" charset="-120"/>
                        </a:rPr>
                        <a:t>Label</a:t>
                      </a:r>
                      <a:endParaRPr lang="en-US" sz="1350" dirty="0">
                        <a:latin typeface="Source Sans 3" charset="0"/>
                        <a:ea typeface="Source Sans 3" charset="0"/>
                        <a:cs typeface="Source Sans 3" charset="0"/>
                      </a:endParaRPr>
                    </a:p>
                  </a:txBody>
                  <a:tcPr marL="177800" marR="177800" marT="127000" marB="127000" anchor="t">
                    <a:lnL w="12700" cap="flat" cmpd="sng" algn="ctr">
                      <a:solidFill>
                        <a:srgbClr val="CBCAC6"/>
                      </a:solidFill>
                      <a:prstDash val="solid"/>
                      <a:round/>
                      <a:headEnd type="none" w="med" len="med"/>
                      <a:tailEnd type="none" w="med" len="med"/>
                    </a:lnL>
                    <a:lnR w="12700" cap="flat" cmpd="sng" algn="ctr">
                      <a:solidFill>
                        <a:srgbClr val="1D3E31"/>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D3E31"/>
                      </a:solidFill>
                      <a:prstDash val="solid"/>
                      <a:round/>
                      <a:headEnd type="none" w="med" len="med"/>
                      <a:tailEnd type="none" w="med" len="med"/>
                    </a:lnB>
                    <a:solidFill>
                      <a:srgbClr val="1F4A3A"/>
                    </a:solidFill>
                  </a:tcPr>
                </a:tc>
                <a:tc>
                  <a:txBody>
                    <a:bodyPr/>
                    <a:lstStyle/>
                    <a:p>
                      <a:pPr indent="0" marL="0">
                        <a:lnSpc>
                          <a:spcPts val="1890"/>
                        </a:lnSpc>
                        <a:buNone/>
                      </a:pPr>
                      <a:r>
                        <a:rPr lang="en-US" sz="1350" b="1" dirty="0">
                          <a:solidFill>
                            <a:srgbClr val="F7F4EC"/>
                          </a:solidFill>
                          <a:latin typeface="Source Sans 3" pitchFamily="34" charset="0"/>
                          <a:ea typeface="Source Sans 3" pitchFamily="34" charset="-122"/>
                          <a:cs typeface="Source Sans 3" pitchFamily="34" charset="-120"/>
                        </a:rPr>
                        <a:t>Meaning</a:t>
                      </a:r>
                      <a:endParaRPr lang="en-US" sz="1350" dirty="0">
                        <a:latin typeface="Source Sans 3" charset="0"/>
                        <a:ea typeface="Source Sans 3" charset="0"/>
                        <a:cs typeface="Source Sans 3" charset="0"/>
                      </a:endParaRPr>
                    </a:p>
                  </a:txBody>
                  <a:tcPr marL="177800" marR="177800" marT="127000" marB="127000" anchor="t">
                    <a:lnL w="12700" cap="flat" cmpd="sng" algn="ctr">
                      <a:solidFill>
                        <a:srgbClr val="1D3E31"/>
                      </a:solidFill>
                      <a:prstDash val="solid"/>
                      <a:round/>
                      <a:headEnd type="none" w="med" len="med"/>
                      <a:tailEnd type="none" w="med" len="med"/>
                    </a:lnL>
                    <a:lnR w="12700" cap="flat" cmpd="sng" algn="ctr">
                      <a:solidFill>
                        <a:srgbClr val="1D3E31"/>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D3E31"/>
                      </a:solidFill>
                      <a:prstDash val="solid"/>
                      <a:round/>
                      <a:headEnd type="none" w="med" len="med"/>
                      <a:tailEnd type="none" w="med" len="med"/>
                    </a:lnB>
                    <a:solidFill>
                      <a:srgbClr val="1F4A3A"/>
                    </a:solidFill>
                  </a:tcPr>
                </a:tc>
                <a:tc>
                  <a:txBody>
                    <a:bodyPr/>
                    <a:lstStyle/>
                    <a:p>
                      <a:pPr indent="0" marL="0">
                        <a:lnSpc>
                          <a:spcPts val="1890"/>
                        </a:lnSpc>
                        <a:buNone/>
                      </a:pPr>
                      <a:r>
                        <a:rPr lang="en-US" sz="1350" b="1" dirty="0">
                          <a:solidFill>
                            <a:srgbClr val="F7F4EC"/>
                          </a:solidFill>
                          <a:latin typeface="Source Sans 3" pitchFamily="34" charset="0"/>
                          <a:ea typeface="Source Sans 3" pitchFamily="34" charset="-122"/>
                          <a:cs typeface="Source Sans 3" pitchFamily="34" charset="-120"/>
                        </a:rPr>
                        <a:t>What to do</a:t>
                      </a:r>
                      <a:endParaRPr lang="en-US" sz="1350" dirty="0">
                        <a:latin typeface="Source Sans 3" charset="0"/>
                        <a:ea typeface="Source Sans 3" charset="0"/>
                        <a:cs typeface="Source Sans 3" charset="0"/>
                      </a:endParaRPr>
                    </a:p>
                  </a:txBody>
                  <a:tcPr marL="177800" marR="177800" marT="127000" marB="127000" anchor="t">
                    <a:lnL w="12700" cap="flat" cmpd="sng" algn="ctr">
                      <a:solidFill>
                        <a:srgbClr val="1D3E31"/>
                      </a:solidFill>
                      <a:prstDash val="solid"/>
                      <a:round/>
                      <a:headEnd type="none" w="med" len="med"/>
                      <a:tailEnd type="none" w="med" len="med"/>
                    </a:lnL>
                    <a:lnR w="12700" cap="flat" cmpd="sng" algn="ctr">
                      <a:solidFill>
                        <a:srgbClr val="1D3E31"/>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D3E31"/>
                      </a:solidFill>
                      <a:prstDash val="solid"/>
                      <a:round/>
                      <a:headEnd type="none" w="med" len="med"/>
                      <a:tailEnd type="none" w="med" len="med"/>
                    </a:lnB>
                    <a:solidFill>
                      <a:srgbClr val="1F4A3A"/>
                    </a:solidFill>
                  </a:tcPr>
                </a:tc>
              </a:tr>
              <a:tr h="506710">
                <a:tc>
                  <a:txBody>
                    <a:bodyPr/>
                    <a:lstStyle/>
                    <a:p>
                      <a:pPr indent="0" marL="0">
                        <a:lnSpc>
                          <a:spcPts val="1890"/>
                        </a:lnSpc>
                        <a:buNone/>
                      </a:pPr>
                      <a:r>
                        <a:rPr lang="en-US" sz="1350" dirty="0">
                          <a:solidFill>
                            <a:srgbClr val="1E2A25"/>
                          </a:solidFill>
                          <a:latin typeface="Source Sans 3" pitchFamily="34" charset="0"/>
                          <a:ea typeface="Source Sans 3" pitchFamily="34" charset="-122"/>
                          <a:cs typeface="Source Sans 3" pitchFamily="34" charset="-120"/>
                        </a:rPr>
                        <a:t>Not submitted</a:t>
                      </a:r>
                      <a:endParaRPr lang="en-US" sz="1350" dirty="0">
                        <a:latin typeface="Source Sans 3" charset="0"/>
                        <a:ea typeface="Source Sans 3" charset="0"/>
                        <a:cs typeface="Source Sans 3" charset="0"/>
                      </a:endParaRPr>
                    </a:p>
                  </a:txBody>
                  <a:tcPr marL="177800" marR="177800" marT="127000" marB="12700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D3E31"/>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indent="0" marL="0">
                        <a:lnSpc>
                          <a:spcPts val="1890"/>
                        </a:lnSpc>
                        <a:buNone/>
                      </a:pPr>
                      <a:r>
                        <a:rPr lang="en-US" sz="1350" dirty="0">
                          <a:solidFill>
                            <a:srgbClr val="1E2A25"/>
                          </a:solidFill>
                          <a:latin typeface="Source Sans 3" pitchFamily="34" charset="0"/>
                          <a:ea typeface="Source Sans 3" pitchFamily="34" charset="-122"/>
                          <a:cs typeface="Source Sans 3" pitchFamily="34" charset="-120"/>
                        </a:rPr>
                        <a:t>You haven't handed it in</a:t>
                      </a:r>
                      <a:endParaRPr lang="en-US" sz="1350" dirty="0">
                        <a:latin typeface="Source Sans 3" charset="0"/>
                        <a:ea typeface="Source Sans 3" charset="0"/>
                        <a:cs typeface="Source Sans 3" charset="0"/>
                      </a:endParaRPr>
                    </a:p>
                  </a:txBody>
                  <a:tcPr marL="177800" marR="177800" marT="127000" marB="12700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D3E31"/>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indent="0" marL="0">
                        <a:lnSpc>
                          <a:spcPts val="1890"/>
                        </a:lnSpc>
                        <a:buNone/>
                      </a:pPr>
                      <a:r>
                        <a:rPr lang="en-US" sz="1350" dirty="0">
                          <a:solidFill>
                            <a:srgbClr val="1E2A25"/>
                          </a:solidFill>
                          <a:latin typeface="Source Sans 3" pitchFamily="34" charset="0"/>
                          <a:ea typeface="Source Sans 3" pitchFamily="34" charset="-122"/>
                          <a:cs typeface="Source Sans 3" pitchFamily="34" charset="-120"/>
                        </a:rPr>
                        <a:t>Submit before the deadline</a:t>
                      </a:r>
                      <a:endParaRPr lang="en-US" sz="1350" dirty="0">
                        <a:latin typeface="Source Sans 3" charset="0"/>
                        <a:ea typeface="Source Sans 3" charset="0"/>
                        <a:cs typeface="Source Sans 3" charset="0"/>
                      </a:endParaRPr>
                    </a:p>
                  </a:txBody>
                  <a:tcPr marL="177800" marR="177800" marT="127000" marB="12700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D3E31"/>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r>
              <a:tr h="506710">
                <a:tc>
                  <a:txBody>
                    <a:bodyPr/>
                    <a:lstStyle/>
                    <a:p>
                      <a:pPr indent="0" marL="0">
                        <a:lnSpc>
                          <a:spcPts val="1890"/>
                        </a:lnSpc>
                        <a:buNone/>
                      </a:pPr>
                      <a:r>
                        <a:rPr lang="en-US" sz="1350" dirty="0">
                          <a:solidFill>
                            <a:srgbClr val="1E2A25"/>
                          </a:solidFill>
                          <a:latin typeface="Source Sans 3" pitchFamily="34" charset="0"/>
                          <a:ea typeface="Source Sans 3" pitchFamily="34" charset="-122"/>
                          <a:cs typeface="Source Sans 3" pitchFamily="34" charset="-120"/>
                        </a:rPr>
                        <a:t>Submitted · awaiting grading</a:t>
                      </a:r>
                      <a:endParaRPr lang="en-US" sz="1350" dirty="0">
                        <a:latin typeface="Source Sans 3" charset="0"/>
                        <a:ea typeface="Source Sans 3" charset="0"/>
                        <a:cs typeface="Source Sans 3" charset="0"/>
                      </a:endParaRPr>
                    </a:p>
                  </a:txBody>
                  <a:tcPr marL="177800" marR="177800" marT="127000" marB="127000" anchor="t">
                    <a:lnL w="12700" cap="flat" cmpd="sng" algn="ctr">
                      <a:solidFill>
                        <a:srgbClr val="CBCAC6"/>
                      </a:solidFill>
                      <a:prstDash val="solid"/>
                      <a:round/>
                      <a:headEnd type="none" w="med" len="med"/>
                      <a:tailEnd type="none" w="med" len="med"/>
                    </a:lnL>
                    <a:lnR w="12700" cap="flat" cmpd="sng" algn="ctr">
                      <a:solidFill>
                        <a:srgbClr val="C5C3BC"/>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5C3BC"/>
                      </a:solidFill>
                      <a:prstDash val="solid"/>
                      <a:round/>
                      <a:headEnd type="none" w="med" len="med"/>
                      <a:tailEnd type="none" w="med" len="med"/>
                    </a:lnB>
                    <a:solidFill>
                      <a:srgbClr val="F7F4EC"/>
                    </a:solidFill>
                  </a:tcPr>
                </a:tc>
                <a:tc>
                  <a:txBody>
                    <a:bodyPr/>
                    <a:lstStyle/>
                    <a:p>
                      <a:pPr indent="0" marL="0">
                        <a:lnSpc>
                          <a:spcPts val="1890"/>
                        </a:lnSpc>
                        <a:buNone/>
                      </a:pPr>
                      <a:r>
                        <a:rPr lang="en-US" sz="1350" dirty="0">
                          <a:solidFill>
                            <a:srgbClr val="1E2A25"/>
                          </a:solidFill>
                          <a:latin typeface="Source Sans 3" pitchFamily="34" charset="0"/>
                          <a:ea typeface="Source Sans 3" pitchFamily="34" charset="-122"/>
                          <a:cs typeface="Source Sans 3" pitchFamily="34" charset="-120"/>
                        </a:rPr>
                        <a:t>It arrived; your instructor is grading it</a:t>
                      </a:r>
                      <a:endParaRPr lang="en-US" sz="1350" dirty="0">
                        <a:latin typeface="Source Sans 3" charset="0"/>
                        <a:ea typeface="Source Sans 3" charset="0"/>
                        <a:cs typeface="Source Sans 3" charset="0"/>
                      </a:endParaRPr>
                    </a:p>
                  </a:txBody>
                  <a:tcPr marL="177800" marR="177800" marT="127000" marB="127000" anchor="t">
                    <a:lnL w="12700" cap="flat" cmpd="sng" algn="ctr">
                      <a:solidFill>
                        <a:srgbClr val="C5C3BC"/>
                      </a:solidFill>
                      <a:prstDash val="solid"/>
                      <a:round/>
                      <a:headEnd type="none" w="med" len="med"/>
                      <a:tailEnd type="none" w="med" len="med"/>
                    </a:lnL>
                    <a:lnR w="12700" cap="flat" cmpd="sng" algn="ctr">
                      <a:solidFill>
                        <a:srgbClr val="C5C3BC"/>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5C3BC"/>
                      </a:solidFill>
                      <a:prstDash val="solid"/>
                      <a:round/>
                      <a:headEnd type="none" w="med" len="med"/>
                      <a:tailEnd type="none" w="med" len="med"/>
                    </a:lnB>
                    <a:solidFill>
                      <a:srgbClr val="F7F4EC"/>
                    </a:solidFill>
                  </a:tcPr>
                </a:tc>
                <a:tc>
                  <a:txBody>
                    <a:bodyPr/>
                    <a:lstStyle/>
                    <a:p>
                      <a:pPr indent="0" marL="0">
                        <a:lnSpc>
                          <a:spcPts val="1890"/>
                        </a:lnSpc>
                        <a:buNone/>
                      </a:pPr>
                      <a:r>
                        <a:rPr lang="en-US" sz="1350" dirty="0">
                          <a:solidFill>
                            <a:srgbClr val="1E2A25"/>
                          </a:solidFill>
                          <a:latin typeface="Source Sans 3" pitchFamily="34" charset="0"/>
                          <a:ea typeface="Source Sans 3" pitchFamily="34" charset="-122"/>
                          <a:cs typeface="Source Sans 3" pitchFamily="34" charset="-120"/>
                        </a:rPr>
                        <a:t>Wait</a:t>
                      </a:r>
                      <a:endParaRPr lang="en-US" sz="1350" dirty="0">
                        <a:latin typeface="Source Sans 3" charset="0"/>
                        <a:ea typeface="Source Sans 3" charset="0"/>
                        <a:cs typeface="Source Sans 3" charset="0"/>
                      </a:endParaRPr>
                    </a:p>
                  </a:txBody>
                  <a:tcPr marL="177800" marR="177800" marT="127000" marB="127000" anchor="t">
                    <a:lnL w="12700" cap="flat" cmpd="sng" algn="ctr">
                      <a:solidFill>
                        <a:srgbClr val="C5C3BC"/>
                      </a:solidFill>
                      <a:prstDash val="solid"/>
                      <a:round/>
                      <a:headEnd type="none" w="med" len="med"/>
                      <a:tailEnd type="none" w="med" len="med"/>
                    </a:lnL>
                    <a:lnR w="12700" cap="flat" cmpd="sng" algn="ctr">
                      <a:solidFill>
                        <a:srgbClr val="C5C3BC"/>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5C3BC"/>
                      </a:solidFill>
                      <a:prstDash val="solid"/>
                      <a:round/>
                      <a:headEnd type="none" w="med" len="med"/>
                      <a:tailEnd type="none" w="med" len="med"/>
                    </a:lnB>
                    <a:solidFill>
                      <a:srgbClr val="F7F4EC"/>
                    </a:solidFill>
                  </a:tcPr>
                </a:tc>
              </a:tr>
              <a:tr h="506710">
                <a:tc>
                  <a:txBody>
                    <a:bodyPr/>
                    <a:lstStyle/>
                    <a:p>
                      <a:pPr indent="0" marL="0">
                        <a:lnSpc>
                          <a:spcPts val="1890"/>
                        </a:lnSpc>
                        <a:buNone/>
                      </a:pPr>
                      <a:r>
                        <a:rPr lang="en-US" sz="1350" dirty="0">
                          <a:solidFill>
                            <a:srgbClr val="1E2A25"/>
                          </a:solidFill>
                          <a:latin typeface="Source Sans 3" pitchFamily="34" charset="0"/>
                          <a:ea typeface="Source Sans 3" pitchFamily="34" charset="-122"/>
                          <a:cs typeface="Source Sans 3" pitchFamily="34" charset="-120"/>
                        </a:rPr>
                        <a:t>Graded</a:t>
                      </a:r>
                      <a:endParaRPr lang="en-US" sz="1350" dirty="0">
                        <a:latin typeface="Source Sans 3" charset="0"/>
                        <a:ea typeface="Source Sans 3" charset="0"/>
                        <a:cs typeface="Source Sans 3" charset="0"/>
                      </a:endParaRPr>
                    </a:p>
                  </a:txBody>
                  <a:tcPr marL="177800" marR="177800" marT="127000" marB="12700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5C3BC"/>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indent="0" marL="0">
                        <a:lnSpc>
                          <a:spcPts val="1890"/>
                        </a:lnSpc>
                        <a:buNone/>
                      </a:pPr>
                      <a:r>
                        <a:rPr lang="en-US" sz="1350" dirty="0">
                          <a:solidFill>
                            <a:srgbClr val="1E2A25"/>
                          </a:solidFill>
                          <a:latin typeface="Source Sans 3" pitchFamily="34" charset="0"/>
                          <a:ea typeface="Source Sans 3" pitchFamily="34" charset="-122"/>
                          <a:cs typeface="Source Sans 3" pitchFamily="34" charset="-120"/>
                        </a:rPr>
                        <a:t>Your score is in (e.g. 85 / 100)</a:t>
                      </a:r>
                      <a:endParaRPr lang="en-US" sz="1350" dirty="0">
                        <a:latin typeface="Source Sans 3" charset="0"/>
                        <a:ea typeface="Source Sans 3" charset="0"/>
                        <a:cs typeface="Source Sans 3" charset="0"/>
                      </a:endParaRPr>
                    </a:p>
                  </a:txBody>
                  <a:tcPr marL="177800" marR="177800" marT="127000" marB="12700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5C3BC"/>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indent="0" marL="0">
                        <a:lnSpc>
                          <a:spcPts val="1890"/>
                        </a:lnSpc>
                        <a:buNone/>
                      </a:pPr>
                      <a:r>
                        <a:rPr lang="en-US" sz="1350" dirty="0">
                          <a:solidFill>
                            <a:srgbClr val="1E2A25"/>
                          </a:solidFill>
                          <a:latin typeface="Source Sans 3" pitchFamily="34" charset="0"/>
                          <a:ea typeface="Source Sans 3" pitchFamily="34" charset="-122"/>
                          <a:cs typeface="Source Sans 3" pitchFamily="34" charset="-120"/>
                        </a:rPr>
                        <a:t>Read the feedback</a:t>
                      </a:r>
                      <a:endParaRPr lang="en-US" sz="1350" dirty="0">
                        <a:latin typeface="Source Sans 3" charset="0"/>
                        <a:ea typeface="Source Sans 3" charset="0"/>
                        <a:cs typeface="Source Sans 3" charset="0"/>
                      </a:endParaRPr>
                    </a:p>
                  </a:txBody>
                  <a:tcPr marL="177800" marR="177800" marT="127000" marB="12700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5C3BC"/>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r>
              <a:tr h="506710">
                <a:tc>
                  <a:txBody>
                    <a:bodyPr/>
                    <a:lstStyle/>
                    <a:p>
                      <a:pPr indent="0" marL="0">
                        <a:lnSpc>
                          <a:spcPts val="1890"/>
                        </a:lnSpc>
                        <a:buNone/>
                      </a:pPr>
                      <a:r>
                        <a:rPr lang="en-US" sz="1350" dirty="0">
                          <a:solidFill>
                            <a:srgbClr val="1E2A25"/>
                          </a:solidFill>
                          <a:latin typeface="Source Sans 3" pitchFamily="34" charset="0"/>
                          <a:ea typeface="Source Sans 3" pitchFamily="34" charset="-122"/>
                          <a:cs typeface="Source Sans 3" pitchFamily="34" charset="-120"/>
                        </a:rPr>
                        <a:t>Resubmission needed</a:t>
                      </a:r>
                      <a:endParaRPr lang="en-US" sz="1350" dirty="0">
                        <a:latin typeface="Source Sans 3" charset="0"/>
                        <a:ea typeface="Source Sans 3" charset="0"/>
                        <a:cs typeface="Source Sans 3" charset="0"/>
                      </a:endParaRPr>
                    </a:p>
                  </a:txBody>
                  <a:tcPr marL="177800" marR="177800" marT="127000" marB="127000" anchor="t">
                    <a:lnL w="12700" cap="flat" cmpd="sng" algn="ctr">
                      <a:solidFill>
                        <a:srgbClr val="CBCAC6"/>
                      </a:solidFill>
                      <a:prstDash val="solid"/>
                      <a:round/>
                      <a:headEnd type="none" w="med" len="med"/>
                      <a:tailEnd type="none" w="med" len="med"/>
                    </a:lnL>
                    <a:lnR w="12700" cap="flat" cmpd="sng" algn="ctr">
                      <a:solidFill>
                        <a:srgbClr val="C5C3BC"/>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5C3BC"/>
                      </a:solidFill>
                      <a:prstDash val="solid"/>
                      <a:round/>
                      <a:headEnd type="none" w="med" len="med"/>
                      <a:tailEnd type="none" w="med" len="med"/>
                    </a:lnB>
                    <a:solidFill>
                      <a:srgbClr val="F7F4EC"/>
                    </a:solidFill>
                  </a:tcPr>
                </a:tc>
                <a:tc>
                  <a:txBody>
                    <a:bodyPr/>
                    <a:lstStyle/>
                    <a:p>
                      <a:pPr indent="0" marL="0">
                        <a:lnSpc>
                          <a:spcPts val="1890"/>
                        </a:lnSpc>
                        <a:buNone/>
                      </a:pPr>
                      <a:r>
                        <a:rPr lang="en-US" sz="1350" dirty="0">
                          <a:solidFill>
                            <a:srgbClr val="1E2A25"/>
                          </a:solidFill>
                          <a:latin typeface="Source Sans 3" pitchFamily="34" charset="0"/>
                          <a:ea typeface="Source Sans 3" pitchFamily="34" charset="-122"/>
                          <a:cs typeface="Source Sans 3" pitchFamily="34" charset="-120"/>
                        </a:rPr>
                        <a:t>Your instructor asked you to hand it in again</a:t>
                      </a:r>
                      <a:endParaRPr lang="en-US" sz="1350" dirty="0">
                        <a:latin typeface="Source Sans 3" charset="0"/>
                        <a:ea typeface="Source Sans 3" charset="0"/>
                        <a:cs typeface="Source Sans 3" charset="0"/>
                      </a:endParaRPr>
                    </a:p>
                  </a:txBody>
                  <a:tcPr marL="177800" marR="177800" marT="127000" marB="127000" anchor="t">
                    <a:lnL w="12700" cap="flat" cmpd="sng" algn="ctr">
                      <a:solidFill>
                        <a:srgbClr val="C5C3BC"/>
                      </a:solidFill>
                      <a:prstDash val="solid"/>
                      <a:round/>
                      <a:headEnd type="none" w="med" len="med"/>
                      <a:tailEnd type="none" w="med" len="med"/>
                    </a:lnL>
                    <a:lnR w="12700" cap="flat" cmpd="sng" algn="ctr">
                      <a:solidFill>
                        <a:srgbClr val="C5C3BC"/>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5C3BC"/>
                      </a:solidFill>
                      <a:prstDash val="solid"/>
                      <a:round/>
                      <a:headEnd type="none" w="med" len="med"/>
                      <a:tailEnd type="none" w="med" len="med"/>
                    </a:lnB>
                    <a:solidFill>
                      <a:srgbClr val="F7F4EC"/>
                    </a:solidFill>
                  </a:tcPr>
                </a:tc>
                <a:tc>
                  <a:txBody>
                    <a:bodyPr/>
                    <a:lstStyle/>
                    <a:p>
                      <a:pPr indent="0" marL="0">
                        <a:lnSpc>
                          <a:spcPts val="1890"/>
                        </a:lnSpc>
                        <a:buNone/>
                      </a:pPr>
                      <a:r>
                        <a:rPr lang="en-US" sz="1350" dirty="0">
                          <a:solidFill>
                            <a:srgbClr val="1E2A25"/>
                          </a:solidFill>
                          <a:latin typeface="Source Sans 3" pitchFamily="34" charset="0"/>
                          <a:ea typeface="Source Sans 3" pitchFamily="34" charset="-122"/>
                          <a:cs typeface="Source Sans 3" pitchFamily="34" charset="-120"/>
                        </a:rPr>
                        <a:t>Fix it and click Submit again</a:t>
                      </a:r>
                      <a:endParaRPr lang="en-US" sz="1350" dirty="0">
                        <a:latin typeface="Source Sans 3" charset="0"/>
                        <a:ea typeface="Source Sans 3" charset="0"/>
                        <a:cs typeface="Source Sans 3" charset="0"/>
                      </a:endParaRPr>
                    </a:p>
                  </a:txBody>
                  <a:tcPr marL="177800" marR="177800" marT="127000" marB="127000" anchor="t">
                    <a:lnL w="12700" cap="flat" cmpd="sng" algn="ctr">
                      <a:solidFill>
                        <a:srgbClr val="C5C3BC"/>
                      </a:solidFill>
                      <a:prstDash val="solid"/>
                      <a:round/>
                      <a:headEnd type="none" w="med" len="med"/>
                      <a:tailEnd type="none" w="med" len="med"/>
                    </a:lnL>
                    <a:lnR w="12700" cap="flat" cmpd="sng" algn="ctr">
                      <a:solidFill>
                        <a:srgbClr val="C5C3BC"/>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5C3BC"/>
                      </a:solidFill>
                      <a:prstDash val="solid"/>
                      <a:round/>
                      <a:headEnd type="none" w="med" len="med"/>
                      <a:tailEnd type="none" w="med" len="med"/>
                    </a:lnB>
                    <a:solidFill>
                      <a:srgbClr val="F7F4EC"/>
                    </a:solidFill>
                  </a:tcPr>
                </a:tc>
              </a:tr>
              <a:tr h="506710">
                <a:tc>
                  <a:txBody>
                    <a:bodyPr/>
                    <a:lstStyle/>
                    <a:p>
                      <a:pPr indent="0" marL="0">
                        <a:lnSpc>
                          <a:spcPts val="1890"/>
                        </a:lnSpc>
                        <a:buNone/>
                      </a:pPr>
                      <a:r>
                        <a:rPr lang="en-US" sz="1350" dirty="0">
                          <a:solidFill>
                            <a:srgbClr val="1E2A25"/>
                          </a:solidFill>
                          <a:latin typeface="Source Sans 3" pitchFamily="34" charset="0"/>
                          <a:ea typeface="Source Sans 3" pitchFamily="34" charset="-122"/>
                          <a:cs typeface="Source Sans 3" pitchFamily="34" charset="-120"/>
                        </a:rPr>
                        <a:t>… · past due</a:t>
                      </a:r>
                      <a:endParaRPr lang="en-US" sz="1350" dirty="0">
                        <a:latin typeface="Source Sans 3" charset="0"/>
                        <a:ea typeface="Source Sans 3" charset="0"/>
                        <a:cs typeface="Source Sans 3" charset="0"/>
                      </a:endParaRPr>
                    </a:p>
                  </a:txBody>
                  <a:tcPr marL="177800" marR="177800" marT="127000" marB="12700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5C3BC"/>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indent="0" marL="0">
                        <a:lnSpc>
                          <a:spcPts val="1890"/>
                        </a:lnSpc>
                        <a:buNone/>
                      </a:pPr>
                      <a:r>
                        <a:rPr lang="en-US" sz="1350" dirty="0">
                          <a:solidFill>
                            <a:srgbClr val="1E2A25"/>
                          </a:solidFill>
                          <a:latin typeface="Source Sans 3" pitchFamily="34" charset="0"/>
                          <a:ea typeface="Source Sans 3" pitchFamily="34" charset="-122"/>
                          <a:cs typeface="Source Sans 3" pitchFamily="34" charset="-120"/>
                        </a:rPr>
                        <a:t>The deadline has passed</a:t>
                      </a:r>
                      <a:endParaRPr lang="en-US" sz="1350" dirty="0">
                        <a:latin typeface="Source Sans 3" charset="0"/>
                        <a:ea typeface="Source Sans 3" charset="0"/>
                        <a:cs typeface="Source Sans 3" charset="0"/>
                      </a:endParaRPr>
                    </a:p>
                  </a:txBody>
                  <a:tcPr marL="177800" marR="177800" marT="127000" marB="12700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5C3BC"/>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indent="0" marL="0">
                        <a:lnSpc>
                          <a:spcPts val="1890"/>
                        </a:lnSpc>
                        <a:buNone/>
                      </a:pPr>
                      <a:r>
                        <a:rPr lang="en-US" sz="1350" dirty="0">
                          <a:solidFill>
                            <a:srgbClr val="1E2A25"/>
                          </a:solidFill>
                          <a:latin typeface="Source Sans 3" pitchFamily="34" charset="0"/>
                          <a:ea typeface="Source Sans 3" pitchFamily="34" charset="-122"/>
                          <a:cs typeface="Source Sans 3" pitchFamily="34" charset="-120"/>
                        </a:rPr>
                        <a:t>Ask your instructor if late work is allowed</a:t>
                      </a:r>
                      <a:endParaRPr lang="en-US" sz="1350" dirty="0">
                        <a:latin typeface="Source Sans 3" charset="0"/>
                        <a:ea typeface="Source Sans 3" charset="0"/>
                        <a:cs typeface="Source Sans 3" charset="0"/>
                      </a:endParaRPr>
                    </a:p>
                  </a:txBody>
                  <a:tcPr marL="177800" marR="177800" marT="127000" marB="12700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5C3BC"/>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r>
            </a:tbl>
          </a:graphicData>
        </a:graphic>
      </p:graphicFrame>
      <p:sp>
        <p:nvSpPr>
          <p:cNvPr id="6" name="Text 3"/>
          <p:cNvSpPr/>
          <p:nvPr/>
        </p:nvSpPr>
        <p:spPr>
          <a:xfrm>
            <a:off x="762000" y="4909691"/>
            <a:ext cx="10988040" cy="5588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4B5A53"/>
                </a:solidFill>
                <a:latin typeface="Source Sans 3" pitchFamily="34" charset="0"/>
                <a:ea typeface="Source Sans 3" pitchFamily="34" charset="-122"/>
                <a:cs typeface="Source Sans 3" pitchFamily="34" charset="-120"/>
              </a:rPr>
              <a:t>Instructor feedback appears under </a:t>
            </a:r>
            <a:r>
              <a:rPr lang="en-US" sz="1400" b="1" dirty="0">
                <a:solidFill>
                  <a:srgbClr val="4B5A53"/>
                </a:solidFill>
                <a:latin typeface="Source Sans 3" pitchFamily="34" charset="0"/>
                <a:ea typeface="Source Sans 3" pitchFamily="34" charset="-122"/>
                <a:cs typeface="Source Sans 3" pitchFamily="34" charset="-120"/>
              </a:rPr>
              <a:t>Instructor feedback</a:t>
            </a:r>
            <a:r>
              <a:rPr lang="en-US" sz="1400" dirty="0">
                <a:solidFill>
                  <a:srgbClr val="4B5A53"/>
                </a:solidFill>
                <a:latin typeface="Source Sans 3" pitchFamily="34" charset="0"/>
                <a:ea typeface="Source Sans 3" pitchFamily="34" charset="-122"/>
                <a:cs typeface="Source Sans 3" pitchFamily="34" charset="-120"/>
              </a:rPr>
              <a:t> on the assignment page, in </a:t>
            </a:r>
            <a:r>
              <a:rPr lang="en-US" sz="1400" b="1" dirty="0">
                <a:solidFill>
                  <a:srgbClr val="4B5A53"/>
                </a:solidFill>
                <a:latin typeface="Source Sans 3" pitchFamily="34" charset="0"/>
                <a:ea typeface="Source Sans 3" pitchFamily="34" charset="-122"/>
                <a:cs typeface="Source Sans 3" pitchFamily="34" charset="-120"/>
              </a:rPr>
              <a:t>Recent feedback</a:t>
            </a:r>
            <a:r>
              <a:rPr lang="en-US" sz="1400" dirty="0">
                <a:solidFill>
                  <a:srgbClr val="4B5A53"/>
                </a:solidFill>
                <a:latin typeface="Source Sans 3" pitchFamily="34" charset="0"/>
                <a:ea typeface="Source Sans 3" pitchFamily="34" charset="-122"/>
                <a:cs typeface="Source Sans 3" pitchFamily="34" charset="-120"/>
              </a:rPr>
              <a:t> on the dashboard, and in your notifications.</a:t>
            </a:r>
            <a:endParaRPr lang="en-US" sz="1400" dirty="0"/>
          </a:p>
        </p:txBody>
      </p:sp>
      <p:sp>
        <p:nvSpPr>
          <p:cNvPr id="7" name="Text 4"/>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Part 5 Assignments and exams · p. 31</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1F4A3A"/>
        </a:solidFill>
      </p:bgPr>
    </p:bg>
    <p:spTree>
      <p:nvGrpSpPr>
        <p:cNvPr id="1" name=""/>
        <p:cNvGrpSpPr/>
        <p:nvPr/>
      </p:nvGrpSpPr>
      <p:grpSpPr>
        <a:xfrm>
          <a:off x="0" y="0"/>
          <a:ext cx="0" cy="0"/>
          <a:chOff x="0" y="0"/>
          <a:chExt cx="0" cy="0"/>
        </a:xfrm>
      </p:grpSpPr>
      <p:sp>
        <p:nvSpPr>
          <p:cNvPr id="2" name="Text 0"/>
          <p:cNvSpPr/>
          <p:nvPr/>
        </p:nvSpPr>
        <p:spPr>
          <a:xfrm>
            <a:off x="762000" y="2357140"/>
            <a:ext cx="10988040" cy="309860"/>
          </a:xfrm>
          <a:prstGeom prst="rect">
            <a:avLst/>
          </a:prstGeom>
          <a:noFill/>
          <a:ln/>
        </p:spPr>
        <p:txBody>
          <a:bodyPr wrap="square" lIns="0" tIns="0" rIns="0" bIns="0" rtlCol="0" anchor="t">
            <a:normAutofit/>
          </a:bodyPr>
          <a:lstStyle/>
          <a:p>
            <a:pPr algn="l" indent="0" marL="0">
              <a:lnSpc>
                <a:spcPts val="2240"/>
              </a:lnSpc>
              <a:buNone/>
            </a:pPr>
            <a:r>
              <a:rPr lang="en-US" sz="1600" b="1" spc="150" kern="0" dirty="0">
                <a:solidFill>
                  <a:srgbClr val="E9C98B"/>
                </a:solidFill>
                <a:latin typeface="Source Sans 3" pitchFamily="34" charset="0"/>
                <a:ea typeface="Source Sans 3" pitchFamily="34" charset="-122"/>
                <a:cs typeface="Source Sans 3" pitchFamily="34" charset="-120"/>
              </a:rPr>
              <a:t>PART 6</a:t>
            </a:r>
            <a:endParaRPr lang="en-US" sz="1600" dirty="0"/>
          </a:p>
        </p:txBody>
      </p:sp>
      <p:sp>
        <p:nvSpPr>
          <p:cNvPr id="3" name="Text 1"/>
          <p:cNvSpPr/>
          <p:nvPr>
            <p:ph type="title"/>
          </p:nvPr>
        </p:nvSpPr>
        <p:spPr>
          <a:xfrm>
            <a:off x="762000" y="2895600"/>
            <a:ext cx="10988040" cy="756890"/>
          </a:xfrm>
          <a:prstGeom prst="rect">
            <a:avLst/>
          </a:prstGeom>
          <a:noFill/>
          <a:ln/>
        </p:spPr>
        <p:txBody>
          <a:bodyPr wrap="square" lIns="0" tIns="0" rIns="0" bIns="0" rtlCol="0" anchor="t">
            <a:normAutofit/>
          </a:bodyPr>
          <a:lstStyle/>
          <a:p>
            <a:pPr algn="l" indent="0" marL="0">
              <a:lnSpc>
                <a:spcPts val="5760"/>
              </a:lnSpc>
              <a:buNone/>
            </a:pPr>
            <a:r>
              <a:rPr lang="en-US" sz="4800" b="1" i="0" dirty="0">
                <a:solidFill>
                  <a:srgbClr val="F7F4EC"/>
                </a:solidFill>
                <a:latin typeface="Source Serif 4" pitchFamily="18" charset="0"/>
                <a:ea typeface="Source Serif 4" pitchFamily="18" charset="-122"/>
                <a:cs typeface="Source Serif 4" pitchFamily="18" charset="-120"/>
              </a:rPr>
              <a:t>Staying in touch</a:t>
            </a:r>
            <a:endParaRPr lang="en-US" sz="4800" dirty="0"/>
          </a:p>
        </p:txBody>
      </p:sp>
      <p:sp>
        <p:nvSpPr>
          <p:cNvPr id="4" name="Text 2"/>
          <p:cNvSpPr/>
          <p:nvPr/>
        </p:nvSpPr>
        <p:spPr>
          <a:xfrm>
            <a:off x="762000" y="3881090"/>
            <a:ext cx="10988040" cy="391120"/>
          </a:xfrm>
          <a:prstGeom prst="rect">
            <a:avLst/>
          </a:prstGeom>
          <a:noFill/>
          <a:ln/>
        </p:spPr>
        <p:txBody>
          <a:bodyPr wrap="square" lIns="0" tIns="0" rIns="0" bIns="0" rtlCol="0" anchor="t">
            <a:normAutofit/>
          </a:bodyPr>
          <a:lstStyle/>
          <a:p>
            <a:pPr algn="l" indent="0" marL="0">
              <a:lnSpc>
                <a:spcPts val="2880"/>
              </a:lnSpc>
              <a:buNone/>
            </a:pPr>
            <a:r>
              <a:rPr lang="en-US" sz="1800" dirty="0">
                <a:solidFill>
                  <a:srgbClr val="CFE0D6"/>
                </a:solidFill>
                <a:latin typeface="Source Sans 3" pitchFamily="34" charset="0"/>
                <a:ea typeface="Source Sans 3" pitchFamily="34" charset="-122"/>
                <a:cs typeface="Source Sans 3" pitchFamily="34" charset="-120"/>
              </a:rPr>
              <a:t>Course announcements · Course discussions · Asking a question · Notifications</a:t>
            </a:r>
            <a:endParaRPr lang="en-US" sz="1800" dirty="0"/>
          </a:p>
        </p:txBody>
      </p:sp>
      <p:sp>
        <p:nvSpPr>
          <p:cNvPr id="5" name="Text 3"/>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C4B6"/>
                </a:solidFill>
                <a:latin typeface="Source Sans 3" pitchFamily="34" charset="0"/>
                <a:ea typeface="Source Sans 3" pitchFamily="34" charset="-122"/>
                <a:cs typeface="Source Sans 3" pitchFamily="34" charset="-120"/>
              </a:rPr>
              <a:t>Online Campus Student Guide · p. 32</a:t>
            </a:r>
            <a:endParaRPr lang="en-US" sz="1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762000" y="609600"/>
            <a:ext cx="10988040"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PART 6 · STAYING IN TOUCH</a:t>
            </a:r>
            <a:endParaRPr lang="en-US" sz="1300" dirty="0"/>
          </a:p>
        </p:txBody>
      </p:sp>
      <p:sp>
        <p:nvSpPr>
          <p:cNvPr id="3" name="Text 1"/>
          <p:cNvSpPr/>
          <p:nvPr>
            <p:ph type="title"/>
          </p:nvPr>
        </p:nvSpPr>
        <p:spPr>
          <a:xfrm>
            <a:off x="762000" y="891530"/>
            <a:ext cx="10988040" cy="4826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Reading announcements, replying in discussions</a:t>
            </a:r>
            <a:endParaRPr lang="en-US" sz="3000" dirty="0"/>
          </a:p>
        </p:txBody>
      </p:sp>
      <p:sp>
        <p:nvSpPr>
          <p:cNvPr id="4" name="Shape 2"/>
          <p:cNvSpPr/>
          <p:nvPr/>
        </p:nvSpPr>
        <p:spPr>
          <a:xfrm>
            <a:off x="765175" y="1631305"/>
            <a:ext cx="5200650" cy="2933700"/>
          </a:xfrm>
          <a:prstGeom prst="roundRect">
            <a:avLst>
              <a:gd name="adj" fmla="val 4221"/>
            </a:avLst>
          </a:prstGeom>
          <a:solidFill>
            <a:srgbClr val="FFFDF8"/>
          </a:solidFill>
          <a:ln w="6350">
            <a:solidFill>
              <a:srgbClr val="E2DDD0"/>
            </a:solidFill>
            <a:prstDash val="solid"/>
          </a:ln>
        </p:spPr>
      </p:sp>
      <p:pic>
        <p:nvPicPr>
          <p:cNvPr id="5" name="Image 0" descr="Book">    </p:cNvPr>
          <p:cNvPicPr>
            <a:picLocks noChangeAspect="1"/>
          </p:cNvPicPr>
          <p:nvPr/>
        </p:nvPicPr>
        <p:blipFill>
          <a:blip r:embed="rId1"/>
          <a:srcRect l="0" r="0" t="0" b="0"/>
          <a:stretch/>
        </p:blipFill>
        <p:spPr>
          <a:xfrm>
            <a:off x="1073150" y="1939280"/>
            <a:ext cx="355600" cy="355600"/>
          </a:xfrm>
          <a:prstGeom prst="rect">
            <a:avLst/>
          </a:prstGeom>
        </p:spPr>
      </p:pic>
      <p:sp>
        <p:nvSpPr>
          <p:cNvPr id="6" name="Text 3"/>
          <p:cNvSpPr/>
          <p:nvPr/>
        </p:nvSpPr>
        <p:spPr>
          <a:xfrm>
            <a:off x="1543050" y="1964680"/>
            <a:ext cx="315253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E2A25"/>
                </a:solidFill>
                <a:latin typeface="Source Sans 3" pitchFamily="34" charset="0"/>
                <a:ea typeface="Source Sans 3" pitchFamily="34" charset="-122"/>
                <a:cs typeface="Source Sans 3" pitchFamily="34" charset="-120"/>
              </a:rPr>
              <a:t>Course announcements</a:t>
            </a:r>
            <a:endParaRPr lang="en-US" sz="2000" dirty="0"/>
          </a:p>
        </p:txBody>
      </p:sp>
      <p:sp>
        <p:nvSpPr>
          <p:cNvPr id="7" name="Text 4"/>
          <p:cNvSpPr/>
          <p:nvPr/>
        </p:nvSpPr>
        <p:spPr>
          <a:xfrm>
            <a:off x="1073150" y="2447280"/>
            <a:ext cx="4722241" cy="311150"/>
          </a:xfrm>
          <a:prstGeom prst="rect">
            <a:avLst/>
          </a:prstGeom>
          <a:noFill/>
          <a:ln/>
        </p:spPr>
        <p:txBody>
          <a:bodyPr wrap="square" lIns="0" tIns="0" rIns="0" bIns="0" rtlCol="0" anchor="t">
            <a:normAutofit/>
          </a:bodyPr>
          <a:lstStyle/>
          <a:p>
            <a:pPr algn="l" indent="0" marL="0">
              <a:lnSpc>
                <a:spcPts val="2250"/>
              </a:lnSpc>
              <a:buNone/>
            </a:pPr>
            <a:r>
              <a:rPr lang="en-US" sz="1500" b="1" dirty="0">
                <a:solidFill>
                  <a:srgbClr val="1E2A25"/>
                </a:solidFill>
                <a:latin typeface="Source Sans 3" pitchFamily="34" charset="0"/>
                <a:ea typeface="Source Sans 3" pitchFamily="34" charset="-122"/>
                <a:cs typeface="Source Sans 3" pitchFamily="34" charset="-120"/>
              </a:rPr>
              <a:t>1</a:t>
            </a:r>
            <a:r>
              <a:rPr lang="en-US" sz="1500" dirty="0">
                <a:solidFill>
                  <a:srgbClr val="1E2A25"/>
                </a:solidFill>
                <a:latin typeface="Source Sans 3" pitchFamily="34" charset="0"/>
                <a:ea typeface="Source Sans 3" pitchFamily="34" charset="-122"/>
                <a:cs typeface="Source Sans 3" pitchFamily="34" charset="-120"/>
              </a:rPr>
              <a:t> Click </a:t>
            </a:r>
            <a:r>
              <a:rPr lang="en-US" sz="1500" b="1" dirty="0">
                <a:solidFill>
                  <a:srgbClr val="1E2A25"/>
                </a:solidFill>
                <a:latin typeface="Source Sans 3" pitchFamily="34" charset="0"/>
                <a:ea typeface="Source Sans 3" pitchFamily="34" charset="-122"/>
                <a:cs typeface="Source Sans 3" pitchFamily="34" charset="-120"/>
              </a:rPr>
              <a:t>Course announcements</a:t>
            </a:r>
            <a:r>
              <a:rPr lang="en-US" sz="1500" dirty="0">
                <a:solidFill>
                  <a:srgbClr val="1E2A25"/>
                </a:solidFill>
                <a:latin typeface="Source Sans 3" pitchFamily="34" charset="0"/>
                <a:ea typeface="Source Sans 3" pitchFamily="34" charset="-122"/>
                <a:cs typeface="Source Sans 3" pitchFamily="34" charset="-120"/>
              </a:rPr>
              <a:t> on the left</a:t>
            </a:r>
            <a:endParaRPr lang="en-US" sz="1500" dirty="0"/>
          </a:p>
        </p:txBody>
      </p:sp>
      <p:sp>
        <p:nvSpPr>
          <p:cNvPr id="8" name="Text 5"/>
          <p:cNvSpPr/>
          <p:nvPr/>
        </p:nvSpPr>
        <p:spPr>
          <a:xfrm>
            <a:off x="1073150" y="2885430"/>
            <a:ext cx="4722241" cy="311150"/>
          </a:xfrm>
          <a:prstGeom prst="rect">
            <a:avLst/>
          </a:prstGeom>
          <a:noFill/>
          <a:ln/>
        </p:spPr>
        <p:txBody>
          <a:bodyPr wrap="square" lIns="0" tIns="0" rIns="0" bIns="0" rtlCol="0" anchor="t">
            <a:normAutofit/>
          </a:bodyPr>
          <a:lstStyle/>
          <a:p>
            <a:pPr algn="l" indent="0" marL="0">
              <a:lnSpc>
                <a:spcPts val="2250"/>
              </a:lnSpc>
              <a:buNone/>
            </a:pPr>
            <a:r>
              <a:rPr lang="en-US" sz="1500" b="1" dirty="0">
                <a:solidFill>
                  <a:srgbClr val="1E2A25"/>
                </a:solidFill>
                <a:latin typeface="Source Sans 3" pitchFamily="34" charset="0"/>
                <a:ea typeface="Source Sans 3" pitchFamily="34" charset="-122"/>
                <a:cs typeface="Source Sans 3" pitchFamily="34" charset="-120"/>
              </a:rPr>
              <a:t>2</a:t>
            </a:r>
            <a:r>
              <a:rPr lang="en-US" sz="1500" dirty="0">
                <a:solidFill>
                  <a:srgbClr val="1E2A25"/>
                </a:solidFill>
                <a:latin typeface="Source Sans 3" pitchFamily="34" charset="0"/>
                <a:ea typeface="Source Sans 3" pitchFamily="34" charset="-122"/>
                <a:cs typeface="Source Sans 3" pitchFamily="34" charset="-120"/>
              </a:rPr>
              <a:t> Pick the term and course, click </a:t>
            </a:r>
            <a:r>
              <a:rPr lang="en-US" sz="1500" b="1" dirty="0">
                <a:solidFill>
                  <a:srgbClr val="1E2A25"/>
                </a:solidFill>
                <a:latin typeface="Source Sans 3" pitchFamily="34" charset="0"/>
                <a:ea typeface="Source Sans 3" pitchFamily="34" charset="-122"/>
                <a:cs typeface="Source Sans 3" pitchFamily="34" charset="-120"/>
              </a:rPr>
              <a:t>Show</a:t>
            </a:r>
            <a:endParaRPr lang="en-US" sz="1500" dirty="0"/>
          </a:p>
        </p:txBody>
      </p:sp>
      <p:sp>
        <p:nvSpPr>
          <p:cNvPr id="9" name="Text 6"/>
          <p:cNvSpPr/>
          <p:nvPr/>
        </p:nvSpPr>
        <p:spPr>
          <a:xfrm>
            <a:off x="1073150" y="3323580"/>
            <a:ext cx="4722241" cy="311150"/>
          </a:xfrm>
          <a:prstGeom prst="rect">
            <a:avLst/>
          </a:prstGeom>
          <a:noFill/>
          <a:ln/>
        </p:spPr>
        <p:txBody>
          <a:bodyPr wrap="square" lIns="0" tIns="0" rIns="0" bIns="0" rtlCol="0" anchor="t">
            <a:normAutofit/>
          </a:bodyPr>
          <a:lstStyle/>
          <a:p>
            <a:pPr algn="l" indent="0" marL="0">
              <a:lnSpc>
                <a:spcPts val="2250"/>
              </a:lnSpc>
              <a:buNone/>
            </a:pPr>
            <a:r>
              <a:rPr lang="en-US" sz="1500" b="1" dirty="0">
                <a:solidFill>
                  <a:srgbClr val="1E2A25"/>
                </a:solidFill>
                <a:latin typeface="Source Sans 3" pitchFamily="34" charset="0"/>
                <a:ea typeface="Source Sans 3" pitchFamily="34" charset="-122"/>
                <a:cs typeface="Source Sans 3" pitchFamily="34" charset="-120"/>
              </a:rPr>
              <a:t>3</a:t>
            </a:r>
            <a:r>
              <a:rPr lang="en-US" sz="1500" dirty="0">
                <a:solidFill>
                  <a:srgbClr val="1E2A25"/>
                </a:solidFill>
                <a:latin typeface="Source Sans 3" pitchFamily="34" charset="0"/>
                <a:ea typeface="Source Sans 3" pitchFamily="34" charset="-122"/>
                <a:cs typeface="Source Sans 3" pitchFamily="34" charset="-120"/>
              </a:rPr>
              <a:t> Click a title to read it</a:t>
            </a:r>
            <a:endParaRPr lang="en-US" sz="1500" dirty="0"/>
          </a:p>
        </p:txBody>
      </p:sp>
      <p:sp>
        <p:nvSpPr>
          <p:cNvPr id="10" name="Text 7"/>
          <p:cNvSpPr/>
          <p:nvPr/>
        </p:nvSpPr>
        <p:spPr>
          <a:xfrm>
            <a:off x="1073150" y="3761730"/>
            <a:ext cx="4722241" cy="520700"/>
          </a:xfrm>
          <a:prstGeom prst="rect">
            <a:avLst/>
          </a:prstGeom>
          <a:noFill/>
          <a:ln/>
        </p:spPr>
        <p:txBody>
          <a:bodyPr wrap="square" lIns="0" tIns="0" rIns="0" bIns="0" rtlCol="0" anchor="t">
            <a:normAutofit/>
          </a:bodyPr>
          <a:lstStyle/>
          <a:p>
            <a:pPr algn="l" indent="0" marL="0">
              <a:lnSpc>
                <a:spcPts val="1950"/>
              </a:lnSpc>
              <a:buNone/>
            </a:pPr>
            <a:r>
              <a:rPr lang="en-US" sz="1300" dirty="0">
                <a:solidFill>
                  <a:srgbClr val="4B5A53"/>
                </a:solidFill>
                <a:latin typeface="Source Sans 3" pitchFamily="34" charset="0"/>
                <a:ea typeface="Source Sans 3" pitchFamily="34" charset="-122"/>
                <a:cs typeface="Source Sans 3" pitchFamily="34" charset="-120"/>
              </a:rPr>
              <a:t>News from your instructors and campus staff. Read-only; new announcements also arrive as notifications.</a:t>
            </a:r>
            <a:endParaRPr lang="en-US" sz="1300" dirty="0"/>
          </a:p>
        </p:txBody>
      </p:sp>
      <p:sp>
        <p:nvSpPr>
          <p:cNvPr id="11" name="Shape 8"/>
          <p:cNvSpPr/>
          <p:nvPr/>
        </p:nvSpPr>
        <p:spPr>
          <a:xfrm>
            <a:off x="6226175" y="1631305"/>
            <a:ext cx="5200650" cy="2933700"/>
          </a:xfrm>
          <a:prstGeom prst="roundRect">
            <a:avLst>
              <a:gd name="adj" fmla="val 4221"/>
            </a:avLst>
          </a:prstGeom>
          <a:solidFill>
            <a:srgbClr val="FFFDF8"/>
          </a:solidFill>
          <a:ln w="6350">
            <a:solidFill>
              <a:srgbClr val="E2DDD0"/>
            </a:solidFill>
            <a:prstDash val="solid"/>
          </a:ln>
        </p:spPr>
      </p:sp>
      <p:pic>
        <p:nvPicPr>
          <p:cNvPr id="12" name="Image 1" descr="Chat">    </p:cNvPr>
          <p:cNvPicPr>
            <a:picLocks noChangeAspect="1"/>
          </p:cNvPicPr>
          <p:nvPr/>
        </p:nvPicPr>
        <p:blipFill>
          <a:blip r:embed="rId2"/>
          <a:srcRect l="0" r="0" t="0" b="0"/>
          <a:stretch/>
        </p:blipFill>
        <p:spPr>
          <a:xfrm>
            <a:off x="6534150" y="1939280"/>
            <a:ext cx="355600" cy="355600"/>
          </a:xfrm>
          <a:prstGeom prst="rect">
            <a:avLst/>
          </a:prstGeom>
        </p:spPr>
      </p:pic>
      <p:sp>
        <p:nvSpPr>
          <p:cNvPr id="13" name="Text 9"/>
          <p:cNvSpPr/>
          <p:nvPr/>
        </p:nvSpPr>
        <p:spPr>
          <a:xfrm>
            <a:off x="7004050" y="1964680"/>
            <a:ext cx="253466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E2A25"/>
                </a:solidFill>
                <a:latin typeface="Source Sans 3" pitchFamily="34" charset="0"/>
                <a:ea typeface="Source Sans 3" pitchFamily="34" charset="-122"/>
                <a:cs typeface="Source Sans 3" pitchFamily="34" charset="-120"/>
              </a:rPr>
              <a:t>Course discussions</a:t>
            </a:r>
            <a:endParaRPr lang="en-US" sz="2000" dirty="0"/>
          </a:p>
        </p:txBody>
      </p:sp>
      <p:sp>
        <p:nvSpPr>
          <p:cNvPr id="14" name="Text 10"/>
          <p:cNvSpPr/>
          <p:nvPr/>
        </p:nvSpPr>
        <p:spPr>
          <a:xfrm>
            <a:off x="6534150" y="2447280"/>
            <a:ext cx="4722241" cy="311150"/>
          </a:xfrm>
          <a:prstGeom prst="rect">
            <a:avLst/>
          </a:prstGeom>
          <a:noFill/>
          <a:ln/>
        </p:spPr>
        <p:txBody>
          <a:bodyPr wrap="square" lIns="0" tIns="0" rIns="0" bIns="0" rtlCol="0" anchor="t">
            <a:normAutofit/>
          </a:bodyPr>
          <a:lstStyle/>
          <a:p>
            <a:pPr algn="l" indent="0" marL="0">
              <a:lnSpc>
                <a:spcPts val="2250"/>
              </a:lnSpc>
              <a:buNone/>
            </a:pPr>
            <a:r>
              <a:rPr lang="en-US" sz="1500" b="1" dirty="0">
                <a:solidFill>
                  <a:srgbClr val="1E2A25"/>
                </a:solidFill>
                <a:latin typeface="Source Sans 3" pitchFamily="34" charset="0"/>
                <a:ea typeface="Source Sans 3" pitchFamily="34" charset="-122"/>
                <a:cs typeface="Source Sans 3" pitchFamily="34" charset="-120"/>
              </a:rPr>
              <a:t>1</a:t>
            </a:r>
            <a:r>
              <a:rPr lang="en-US" sz="1500" dirty="0">
                <a:solidFill>
                  <a:srgbClr val="1E2A25"/>
                </a:solidFill>
                <a:latin typeface="Source Sans 3" pitchFamily="34" charset="0"/>
                <a:ea typeface="Source Sans 3" pitchFamily="34" charset="-122"/>
                <a:cs typeface="Source Sans 3" pitchFamily="34" charset="-120"/>
              </a:rPr>
              <a:t> Click </a:t>
            </a:r>
            <a:r>
              <a:rPr lang="en-US" sz="1500" b="1" dirty="0">
                <a:solidFill>
                  <a:srgbClr val="1E2A25"/>
                </a:solidFill>
                <a:latin typeface="Source Sans 3" pitchFamily="34" charset="0"/>
                <a:ea typeface="Source Sans 3" pitchFamily="34" charset="-122"/>
                <a:cs typeface="Source Sans 3" pitchFamily="34" charset="-120"/>
              </a:rPr>
              <a:t>Course discussions</a:t>
            </a:r>
            <a:r>
              <a:rPr lang="en-US" sz="1500" dirty="0">
                <a:solidFill>
                  <a:srgbClr val="1E2A25"/>
                </a:solidFill>
                <a:latin typeface="Source Sans 3" pitchFamily="34" charset="0"/>
                <a:ea typeface="Source Sans 3" pitchFamily="34" charset="-122"/>
                <a:cs typeface="Source Sans 3" pitchFamily="34" charset="-120"/>
              </a:rPr>
              <a:t> on the left</a:t>
            </a:r>
            <a:endParaRPr lang="en-US" sz="1500" dirty="0"/>
          </a:p>
        </p:txBody>
      </p:sp>
      <p:sp>
        <p:nvSpPr>
          <p:cNvPr id="15" name="Text 11"/>
          <p:cNvSpPr/>
          <p:nvPr/>
        </p:nvSpPr>
        <p:spPr>
          <a:xfrm>
            <a:off x="6534150" y="2885430"/>
            <a:ext cx="4722241" cy="311150"/>
          </a:xfrm>
          <a:prstGeom prst="rect">
            <a:avLst/>
          </a:prstGeom>
          <a:noFill/>
          <a:ln/>
        </p:spPr>
        <p:txBody>
          <a:bodyPr wrap="square" lIns="0" tIns="0" rIns="0" bIns="0" rtlCol="0" anchor="t">
            <a:normAutofit/>
          </a:bodyPr>
          <a:lstStyle/>
          <a:p>
            <a:pPr algn="l" indent="0" marL="0">
              <a:lnSpc>
                <a:spcPts val="2250"/>
              </a:lnSpc>
              <a:buNone/>
            </a:pPr>
            <a:r>
              <a:rPr lang="en-US" sz="1500" b="1" dirty="0">
                <a:solidFill>
                  <a:srgbClr val="1E2A25"/>
                </a:solidFill>
                <a:latin typeface="Source Sans 3" pitchFamily="34" charset="0"/>
                <a:ea typeface="Source Sans 3" pitchFamily="34" charset="-122"/>
                <a:cs typeface="Source Sans 3" pitchFamily="34" charset="-120"/>
              </a:rPr>
              <a:t>2</a:t>
            </a:r>
            <a:r>
              <a:rPr lang="en-US" sz="1500" dirty="0">
                <a:solidFill>
                  <a:srgbClr val="1E2A25"/>
                </a:solidFill>
                <a:latin typeface="Source Sans 3" pitchFamily="34" charset="0"/>
                <a:ea typeface="Source Sans 3" pitchFamily="34" charset="-122"/>
                <a:cs typeface="Source Sans 3" pitchFamily="34" charset="-120"/>
              </a:rPr>
              <a:t> Click a topic's title</a:t>
            </a:r>
            <a:endParaRPr lang="en-US" sz="1500" dirty="0"/>
          </a:p>
        </p:txBody>
      </p:sp>
      <p:sp>
        <p:nvSpPr>
          <p:cNvPr id="16" name="Text 12"/>
          <p:cNvSpPr/>
          <p:nvPr/>
        </p:nvSpPr>
        <p:spPr>
          <a:xfrm>
            <a:off x="6534150" y="3323580"/>
            <a:ext cx="4722241" cy="311150"/>
          </a:xfrm>
          <a:prstGeom prst="rect">
            <a:avLst/>
          </a:prstGeom>
          <a:noFill/>
          <a:ln/>
        </p:spPr>
        <p:txBody>
          <a:bodyPr wrap="square" lIns="0" tIns="0" rIns="0" bIns="0" rtlCol="0" anchor="t">
            <a:normAutofit/>
          </a:bodyPr>
          <a:lstStyle/>
          <a:p>
            <a:pPr algn="l" indent="0" marL="0">
              <a:lnSpc>
                <a:spcPts val="2250"/>
              </a:lnSpc>
              <a:buNone/>
            </a:pPr>
            <a:r>
              <a:rPr lang="en-US" sz="1500" b="1" dirty="0">
                <a:solidFill>
                  <a:srgbClr val="1E2A25"/>
                </a:solidFill>
                <a:latin typeface="Source Sans 3" pitchFamily="34" charset="0"/>
                <a:ea typeface="Source Sans 3" pitchFamily="34" charset="-122"/>
                <a:cs typeface="Source Sans 3" pitchFamily="34" charset="-120"/>
              </a:rPr>
              <a:t>3</a:t>
            </a:r>
            <a:r>
              <a:rPr lang="en-US" sz="1500" dirty="0">
                <a:solidFill>
                  <a:srgbClr val="1E2A25"/>
                </a:solidFill>
                <a:latin typeface="Source Sans 3" pitchFamily="34" charset="0"/>
                <a:ea typeface="Source Sans 3" pitchFamily="34" charset="-122"/>
                <a:cs typeface="Source Sans 3" pitchFamily="34" charset="-120"/>
              </a:rPr>
              <a:t> Write in the reply box, click </a:t>
            </a:r>
            <a:r>
              <a:rPr lang="en-US" sz="1500" b="1" dirty="0">
                <a:solidFill>
                  <a:srgbClr val="1E2A25"/>
                </a:solidFill>
                <a:latin typeface="Source Sans 3" pitchFamily="34" charset="0"/>
                <a:ea typeface="Source Sans 3" pitchFamily="34" charset="-122"/>
                <a:cs typeface="Source Sans 3" pitchFamily="34" charset="-120"/>
              </a:rPr>
              <a:t>Post reply</a:t>
            </a:r>
            <a:endParaRPr lang="en-US" sz="1500" dirty="0"/>
          </a:p>
        </p:txBody>
      </p:sp>
      <p:sp>
        <p:nvSpPr>
          <p:cNvPr id="17" name="Text 13"/>
          <p:cNvSpPr/>
          <p:nvPr/>
        </p:nvSpPr>
        <p:spPr>
          <a:xfrm>
            <a:off x="6534150" y="3761730"/>
            <a:ext cx="4722241" cy="520700"/>
          </a:xfrm>
          <a:prstGeom prst="rect">
            <a:avLst/>
          </a:prstGeom>
          <a:noFill/>
          <a:ln/>
        </p:spPr>
        <p:txBody>
          <a:bodyPr wrap="square" lIns="0" tIns="0" rIns="0" bIns="0" rtlCol="0" anchor="t">
            <a:normAutofit/>
          </a:bodyPr>
          <a:lstStyle/>
          <a:p>
            <a:pPr algn="l" indent="0" marL="0">
              <a:lnSpc>
                <a:spcPts val="1950"/>
              </a:lnSpc>
              <a:buNone/>
            </a:pPr>
            <a:r>
              <a:rPr lang="en-US" sz="1300" dirty="0">
                <a:solidFill>
                  <a:srgbClr val="4B5A53"/>
                </a:solidFill>
                <a:latin typeface="Source Sans 3" pitchFamily="34" charset="0"/>
                <a:ea typeface="Source Sans 3" pitchFamily="34" charset="-122"/>
                <a:cs typeface="Source Sans 3" pitchFamily="34" charset="-120"/>
              </a:rPr>
              <a:t>Everyone in the class can see it. You can edit a reply for 15 minutes after posting. Your instructor opens the topics.</a:t>
            </a:r>
            <a:endParaRPr lang="en-US" sz="1300" dirty="0"/>
          </a:p>
        </p:txBody>
      </p:sp>
      <p:sp>
        <p:nvSpPr>
          <p:cNvPr id="18" name="Text 14"/>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Part 6 Staying in touch · p. 33</a:t>
            </a:r>
            <a:endParaRPr lang="en-US" sz="1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762000" y="609600"/>
            <a:ext cx="10988040"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PART 6 · STAYING IN TOUCH</a:t>
            </a:r>
            <a:endParaRPr lang="en-US" sz="1300" dirty="0"/>
          </a:p>
        </p:txBody>
      </p:sp>
      <p:sp>
        <p:nvSpPr>
          <p:cNvPr id="3" name="Text 1"/>
          <p:cNvSpPr/>
          <p:nvPr>
            <p:ph type="title"/>
          </p:nvPr>
        </p:nvSpPr>
        <p:spPr>
          <a:xfrm>
            <a:off x="762000" y="891530"/>
            <a:ext cx="10988040" cy="4826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Ask a question: private, just for you</a:t>
            </a:r>
            <a:endParaRPr lang="en-US" sz="3000" dirty="0"/>
          </a:p>
        </p:txBody>
      </p:sp>
      <p:sp>
        <p:nvSpPr>
          <p:cNvPr id="4" name="Shape 2"/>
          <p:cNvSpPr/>
          <p:nvPr/>
        </p:nvSpPr>
        <p:spPr>
          <a:xfrm>
            <a:off x="765175" y="1631305"/>
            <a:ext cx="5200650" cy="2490391"/>
          </a:xfrm>
          <a:prstGeom prst="roundRect">
            <a:avLst>
              <a:gd name="adj" fmla="val 4972"/>
            </a:avLst>
          </a:prstGeom>
          <a:solidFill>
            <a:srgbClr val="FFFDF8"/>
          </a:solidFill>
          <a:ln w="6350">
            <a:solidFill>
              <a:srgbClr val="E2DDD0"/>
            </a:solidFill>
            <a:prstDash val="solid"/>
          </a:ln>
        </p:spPr>
      </p:sp>
      <p:sp>
        <p:nvSpPr>
          <p:cNvPr id="5" name="Text 3"/>
          <p:cNvSpPr/>
          <p:nvPr/>
        </p:nvSpPr>
        <p:spPr>
          <a:xfrm>
            <a:off x="1047750" y="1913880"/>
            <a:ext cx="4774565" cy="25653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2E6B50"/>
                </a:solidFill>
                <a:latin typeface="Source Sans 3" pitchFamily="34" charset="0"/>
                <a:ea typeface="Source Sans 3" pitchFamily="34" charset="-122"/>
                <a:cs typeface="Source Sans 3" pitchFamily="34" charset="-120"/>
              </a:rPr>
              <a:t>About what you're studying</a:t>
            </a:r>
            <a:endParaRPr lang="en-US" sz="1300" dirty="0"/>
          </a:p>
        </p:txBody>
      </p:sp>
      <p:sp>
        <p:nvSpPr>
          <p:cNvPr id="6" name="Text 4"/>
          <p:cNvSpPr/>
          <p:nvPr/>
        </p:nvSpPr>
        <p:spPr>
          <a:xfrm>
            <a:off x="1047750" y="2284710"/>
            <a:ext cx="4774565" cy="314920"/>
          </a:xfrm>
          <a:prstGeom prst="rect">
            <a:avLst/>
          </a:prstGeom>
          <a:noFill/>
          <a:ln/>
        </p:spPr>
        <p:txBody>
          <a:bodyPr wrap="square" lIns="0" tIns="0" rIns="0" bIns="0" rtlCol="0" anchor="t">
            <a:normAutofit/>
          </a:bodyPr>
          <a:lstStyle/>
          <a:p>
            <a:pPr algn="l" indent="0" marL="0">
              <a:lnSpc>
                <a:spcPts val="2280"/>
              </a:lnSpc>
              <a:buNone/>
            </a:pPr>
            <a:r>
              <a:rPr lang="en-US" sz="1900" b="1" dirty="0">
                <a:solidFill>
                  <a:srgbClr val="1E2A25"/>
                </a:solidFill>
                <a:latin typeface="Source Sans 3" pitchFamily="34" charset="0"/>
                <a:ea typeface="Source Sans 3" pitchFamily="34" charset="-122"/>
                <a:cs typeface="Source Sans 3" pitchFamily="34" charset="-120"/>
              </a:rPr>
              <a:t>A question about the course</a:t>
            </a:r>
            <a:endParaRPr lang="en-US" sz="1900" dirty="0"/>
          </a:p>
        </p:txBody>
      </p:sp>
      <p:sp>
        <p:nvSpPr>
          <p:cNvPr id="7" name="Text 5"/>
          <p:cNvSpPr/>
          <p:nvPr/>
        </p:nvSpPr>
        <p:spPr>
          <a:xfrm>
            <a:off x="1047750" y="2713930"/>
            <a:ext cx="4774565" cy="5588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4B5A53"/>
                </a:solidFill>
                <a:latin typeface="Source Sans 3" pitchFamily="34" charset="0"/>
                <a:ea typeface="Source Sans 3" pitchFamily="34" charset="-122"/>
                <a:cs typeface="Source Sans 3" pitchFamily="34" charset="-120"/>
              </a:rPr>
              <a:t>Choose the course under </a:t>
            </a:r>
            <a:r>
              <a:rPr lang="en-US" sz="1400" b="1" dirty="0">
                <a:solidFill>
                  <a:srgbClr val="4B5A53"/>
                </a:solidFill>
                <a:latin typeface="Source Sans 3" pitchFamily="34" charset="0"/>
                <a:ea typeface="Source Sans 3" pitchFamily="34" charset="-122"/>
                <a:cs typeface="Source Sans 3" pitchFamily="34" charset="-120"/>
              </a:rPr>
              <a:t>Which course?</a:t>
            </a:r>
            <a:r>
              <a:rPr lang="en-US" sz="1400" dirty="0">
                <a:solidFill>
                  <a:srgbClr val="4B5A53"/>
                </a:solidFill>
                <a:latin typeface="Source Sans 3" pitchFamily="34" charset="0"/>
                <a:ea typeface="Source Sans 3" pitchFamily="34" charset="-122"/>
                <a:cs typeface="Source Sans 3" pitchFamily="34" charset="-120"/>
              </a:rPr>
              <a:t>, then write a title and your question.</a:t>
            </a:r>
            <a:endParaRPr lang="en-US" sz="1400" dirty="0"/>
          </a:p>
        </p:txBody>
      </p:sp>
      <p:sp>
        <p:nvSpPr>
          <p:cNvPr id="8" name="Text 6"/>
          <p:cNvSpPr/>
          <p:nvPr/>
        </p:nvSpPr>
        <p:spPr>
          <a:xfrm>
            <a:off x="1047750" y="3387030"/>
            <a:ext cx="4635500" cy="452090"/>
          </a:xfrm>
          <a:prstGeom prst="roundRect">
            <a:avLst>
              <a:gd name="adj" fmla="val 19664"/>
            </a:avLst>
          </a:prstGeom>
          <a:solidFill>
            <a:srgbClr val="1F4A3A"/>
          </a:solidFill>
          <a:ln/>
        </p:spPr>
        <p:txBody>
          <a:bodyPr wrap="square" lIns="61402" tIns="75562" rIns="61402" bIns="50162" rtlCol="0" anchor="t">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Send to my instructor</a:t>
            </a:r>
            <a:endParaRPr lang="en-US" sz="1400" dirty="0"/>
          </a:p>
        </p:txBody>
      </p:sp>
      <p:sp>
        <p:nvSpPr>
          <p:cNvPr id="9" name="Shape 7"/>
          <p:cNvSpPr/>
          <p:nvPr/>
        </p:nvSpPr>
        <p:spPr>
          <a:xfrm>
            <a:off x="6226175" y="1631305"/>
            <a:ext cx="5200650" cy="2490391"/>
          </a:xfrm>
          <a:prstGeom prst="roundRect">
            <a:avLst>
              <a:gd name="adj" fmla="val 4972"/>
            </a:avLst>
          </a:prstGeom>
          <a:solidFill>
            <a:srgbClr val="FFFDF8"/>
          </a:solidFill>
          <a:ln w="6350">
            <a:solidFill>
              <a:srgbClr val="E2DDD0"/>
            </a:solidFill>
            <a:prstDash val="solid"/>
          </a:ln>
        </p:spPr>
      </p:sp>
      <p:sp>
        <p:nvSpPr>
          <p:cNvPr id="10" name="Text 8"/>
          <p:cNvSpPr/>
          <p:nvPr/>
        </p:nvSpPr>
        <p:spPr>
          <a:xfrm>
            <a:off x="6508750" y="1913880"/>
            <a:ext cx="4774565" cy="25653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B9561A"/>
                </a:solidFill>
                <a:latin typeface="Source Sans 3" pitchFamily="34" charset="0"/>
                <a:ea typeface="Source Sans 3" pitchFamily="34" charset="-122"/>
                <a:cs typeface="Source Sans 3" pitchFamily="34" charset="-120"/>
              </a:rPr>
              <a:t>When the site is hard to use</a:t>
            </a:r>
            <a:endParaRPr lang="en-US" sz="1300" dirty="0"/>
          </a:p>
        </p:txBody>
      </p:sp>
      <p:sp>
        <p:nvSpPr>
          <p:cNvPr id="11" name="Text 9"/>
          <p:cNvSpPr/>
          <p:nvPr/>
        </p:nvSpPr>
        <p:spPr>
          <a:xfrm>
            <a:off x="6508750" y="2284710"/>
            <a:ext cx="4774565" cy="314920"/>
          </a:xfrm>
          <a:prstGeom prst="rect">
            <a:avLst/>
          </a:prstGeom>
          <a:noFill/>
          <a:ln/>
        </p:spPr>
        <p:txBody>
          <a:bodyPr wrap="square" lIns="0" tIns="0" rIns="0" bIns="0" rtlCol="0" anchor="t">
            <a:normAutofit/>
          </a:bodyPr>
          <a:lstStyle/>
          <a:p>
            <a:pPr algn="l" indent="0" marL="0">
              <a:lnSpc>
                <a:spcPts val="2280"/>
              </a:lnSpc>
              <a:buNone/>
            </a:pPr>
            <a:r>
              <a:rPr lang="en-US" sz="1900" b="1" dirty="0">
                <a:solidFill>
                  <a:srgbClr val="1E2A25"/>
                </a:solidFill>
                <a:latin typeface="Source Sans 3" pitchFamily="34" charset="0"/>
                <a:ea typeface="Source Sans 3" pitchFamily="34" charset="-122"/>
                <a:cs typeface="Source Sans 3" pitchFamily="34" charset="-120"/>
              </a:rPr>
              <a:t>A question about using the site</a:t>
            </a:r>
            <a:endParaRPr lang="en-US" sz="1900" dirty="0"/>
          </a:p>
        </p:txBody>
      </p:sp>
      <p:sp>
        <p:nvSpPr>
          <p:cNvPr id="12" name="Text 10"/>
          <p:cNvSpPr/>
          <p:nvPr/>
        </p:nvSpPr>
        <p:spPr>
          <a:xfrm>
            <a:off x="6508750" y="2713930"/>
            <a:ext cx="4774565" cy="5588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4B5A53"/>
                </a:solidFill>
                <a:latin typeface="Source Sans 3" pitchFamily="34" charset="0"/>
                <a:ea typeface="Source Sans 3" pitchFamily="34" charset="-122"/>
                <a:cs typeface="Source Sans 3" pitchFamily="34" charset="-120"/>
              </a:rPr>
              <a:t>A button that won't work, a screen that looks wrong, payment questions and so on.</a:t>
            </a:r>
            <a:endParaRPr lang="en-US" sz="1400" dirty="0"/>
          </a:p>
        </p:txBody>
      </p:sp>
      <p:sp>
        <p:nvSpPr>
          <p:cNvPr id="13" name="Text 11"/>
          <p:cNvSpPr/>
          <p:nvPr/>
        </p:nvSpPr>
        <p:spPr>
          <a:xfrm>
            <a:off x="6515100" y="3393380"/>
            <a:ext cx="4622800" cy="439390"/>
          </a:xfrm>
          <a:prstGeom prst="roundRect">
            <a:avLst>
              <a:gd name="adj" fmla="val 18787"/>
            </a:avLst>
          </a:prstGeom>
          <a:noFill/>
          <a:ln w="12700">
            <a:solidFill>
              <a:srgbClr val="1F4A3A"/>
            </a:solidFill>
            <a:prstDash val="solid"/>
          </a:ln>
        </p:spPr>
        <p:txBody>
          <a:bodyPr wrap="square" lIns="69992" tIns="71072" rIns="69992" bIns="45672" rtlCol="0" anchor="t">
            <a:normAutofit/>
          </a:bodyPr>
          <a:lstStyle/>
          <a:p>
            <a:pPr algn="ctr" indent="0" marL="0">
              <a:lnSpc>
                <a:spcPts val="1960"/>
              </a:lnSpc>
              <a:buNone/>
            </a:pPr>
            <a:r>
              <a:rPr lang="en-US" sz="1400" b="1" dirty="0">
                <a:solidFill>
                  <a:srgbClr val="1F4A3A"/>
                </a:solidFill>
                <a:latin typeface="Source Sans 3" pitchFamily="34" charset="0"/>
                <a:ea typeface="Source Sans 3" pitchFamily="34" charset="-122"/>
                <a:cs typeface="Source Sans 3" pitchFamily="34" charset="-120"/>
              </a:rPr>
              <a:t>Send to the administrators</a:t>
            </a:r>
            <a:endParaRPr lang="en-US" sz="1400" dirty="0"/>
          </a:p>
        </p:txBody>
      </p:sp>
      <p:sp>
        <p:nvSpPr>
          <p:cNvPr id="14" name="Shape 12"/>
          <p:cNvSpPr/>
          <p:nvPr/>
        </p:nvSpPr>
        <p:spPr>
          <a:xfrm>
            <a:off x="762000" y="4404271"/>
            <a:ext cx="10668000" cy="609600"/>
          </a:xfrm>
          <a:prstGeom prst="roundRect">
            <a:avLst>
              <a:gd name="adj" fmla="val 16667"/>
            </a:avLst>
          </a:prstGeom>
          <a:solidFill>
            <a:srgbClr val="E3EDE6"/>
          </a:solidFill>
          <a:ln/>
        </p:spPr>
      </p:sp>
      <p:pic>
        <p:nvPicPr>
          <p:cNvPr id="15" name="Image 0" descr="CheckCircle">    </p:cNvPr>
          <p:cNvPicPr>
            <a:picLocks noChangeAspect="1"/>
          </p:cNvPicPr>
          <p:nvPr/>
        </p:nvPicPr>
        <p:blipFill>
          <a:blip r:embed="rId1"/>
          <a:srcRect l="0" r="0" t="0" b="0"/>
          <a:stretch/>
        </p:blipFill>
        <p:spPr>
          <a:xfrm>
            <a:off x="990600" y="4569371"/>
            <a:ext cx="279400" cy="279400"/>
          </a:xfrm>
          <a:prstGeom prst="rect">
            <a:avLst/>
          </a:prstGeom>
        </p:spPr>
      </p:pic>
      <p:sp>
        <p:nvSpPr>
          <p:cNvPr id="16" name="Text 13"/>
          <p:cNvSpPr/>
          <p:nvPr/>
        </p:nvSpPr>
        <p:spPr>
          <a:xfrm>
            <a:off x="1397000" y="4580186"/>
            <a:ext cx="10098532"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1E2A25"/>
                </a:solidFill>
                <a:latin typeface="Source Sans 3" pitchFamily="34" charset="0"/>
                <a:ea typeface="Source Sans 3" pitchFamily="34" charset="-122"/>
                <a:cs typeface="Source Sans 3" pitchFamily="34" charset="-120"/>
              </a:rPr>
              <a:t>Answers arrive on the same page under </a:t>
            </a:r>
            <a:r>
              <a:rPr lang="en-US" sz="1400" b="1" dirty="0">
                <a:solidFill>
                  <a:srgbClr val="1E2A25"/>
                </a:solidFill>
                <a:latin typeface="Source Sans 3" pitchFamily="34" charset="0"/>
                <a:ea typeface="Source Sans 3" pitchFamily="34" charset="-122"/>
                <a:cs typeface="Source Sans 3" pitchFamily="34" charset="-120"/>
              </a:rPr>
              <a:t>Questions I sent</a:t>
            </a:r>
            <a:r>
              <a:rPr lang="en-US" sz="1400" dirty="0">
                <a:solidFill>
                  <a:srgbClr val="1E2A25"/>
                </a:solidFill>
                <a:latin typeface="Source Sans 3" pitchFamily="34" charset="0"/>
                <a:ea typeface="Source Sans 3" pitchFamily="34" charset="-122"/>
                <a:cs typeface="Source Sans 3" pitchFamily="34" charset="-120"/>
              </a:rPr>
              <a:t>. When </a:t>
            </a:r>
            <a:r>
              <a:rPr lang="en-US" sz="1400" b="1" dirty="0">
                <a:solidFill>
                  <a:srgbClr val="1E2A25"/>
                </a:solidFill>
                <a:latin typeface="Source Sans 3" pitchFamily="34" charset="0"/>
                <a:ea typeface="Source Sans 3" pitchFamily="34" charset="-122"/>
                <a:cs typeface="Source Sans 3" pitchFamily="34" charset="-120"/>
              </a:rPr>
              <a:t>Waiting for an answer</a:t>
            </a:r>
            <a:r>
              <a:rPr lang="en-US" sz="1400" dirty="0">
                <a:solidFill>
                  <a:srgbClr val="1E2A25"/>
                </a:solidFill>
                <a:latin typeface="Source Sans 3" pitchFamily="34" charset="0"/>
                <a:ea typeface="Source Sans 3" pitchFamily="34" charset="-122"/>
                <a:cs typeface="Source Sans 3" pitchFamily="34" charset="-120"/>
              </a:rPr>
              <a:t> changes to </a:t>
            </a:r>
            <a:r>
              <a:rPr lang="en-US" sz="1400" b="1" dirty="0">
                <a:solidFill>
                  <a:srgbClr val="1E2A25"/>
                </a:solidFill>
                <a:latin typeface="Source Sans 3" pitchFamily="34" charset="0"/>
                <a:ea typeface="Source Sans 3" pitchFamily="34" charset="-122"/>
                <a:cs typeface="Source Sans 3" pitchFamily="34" charset="-120"/>
              </a:rPr>
              <a:t>Answered</a:t>
            </a:r>
            <a:r>
              <a:rPr lang="en-US" sz="1400" dirty="0">
                <a:solidFill>
                  <a:srgbClr val="1E2A25"/>
                </a:solidFill>
                <a:latin typeface="Source Sans 3" pitchFamily="34" charset="0"/>
                <a:ea typeface="Source Sans 3" pitchFamily="34" charset="-122"/>
                <a:cs typeface="Source Sans 3" pitchFamily="34" charset="-120"/>
              </a:rPr>
              <a:t>, open it.</a:t>
            </a:r>
            <a:endParaRPr lang="en-US" sz="1400" dirty="0"/>
          </a:p>
        </p:txBody>
      </p:sp>
      <p:sp>
        <p:nvSpPr>
          <p:cNvPr id="17" name="Text 14"/>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Part 6 Staying in touch · p. 34</a:t>
            </a:r>
            <a:endParaRPr lang="en-US" sz="12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EEF2EC"/>
        </a:solidFill>
      </p:bgPr>
    </p:bg>
    <p:spTree>
      <p:nvGrpSpPr>
        <p:cNvPr id="1" name=""/>
        <p:cNvGrpSpPr/>
        <p:nvPr/>
      </p:nvGrpSpPr>
      <p:grpSpPr>
        <a:xfrm>
          <a:off x="0" y="0"/>
          <a:ext cx="0" cy="0"/>
          <a:chOff x="0" y="0"/>
          <a:chExt cx="0" cy="0"/>
        </a:xfrm>
      </p:grpSpPr>
      <p:sp>
        <p:nvSpPr>
          <p:cNvPr id="2" name="Text 0"/>
          <p:cNvSpPr/>
          <p:nvPr/>
        </p:nvSpPr>
        <p:spPr>
          <a:xfrm>
            <a:off x="762000" y="609600"/>
            <a:ext cx="10988040"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PART 6 · STAYING IN TOUCH</a:t>
            </a:r>
            <a:endParaRPr lang="en-US" sz="1300" dirty="0"/>
          </a:p>
        </p:txBody>
      </p:sp>
      <p:sp>
        <p:nvSpPr>
          <p:cNvPr id="3" name="Text 1"/>
          <p:cNvSpPr/>
          <p:nvPr>
            <p:ph type="title"/>
          </p:nvPr>
        </p:nvSpPr>
        <p:spPr>
          <a:xfrm>
            <a:off x="762000" y="891530"/>
            <a:ext cx="10988040" cy="4826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Notifications and settings</a:t>
            </a:r>
            <a:endParaRPr lang="en-US" sz="3000" dirty="0"/>
          </a:p>
        </p:txBody>
      </p:sp>
      <p:sp>
        <p:nvSpPr>
          <p:cNvPr id="4" name="Shape 2"/>
          <p:cNvSpPr/>
          <p:nvPr/>
        </p:nvSpPr>
        <p:spPr>
          <a:xfrm>
            <a:off x="765175" y="1631305"/>
            <a:ext cx="5200650" cy="2960340"/>
          </a:xfrm>
          <a:prstGeom prst="roundRect">
            <a:avLst>
              <a:gd name="adj" fmla="val 4183"/>
            </a:avLst>
          </a:prstGeom>
          <a:solidFill>
            <a:srgbClr val="FFFDF8"/>
          </a:solidFill>
          <a:ln w="6350">
            <a:solidFill>
              <a:srgbClr val="E2DDD0"/>
            </a:solidFill>
            <a:prstDash val="solid"/>
          </a:ln>
        </p:spPr>
      </p:sp>
      <p:sp>
        <p:nvSpPr>
          <p:cNvPr id="5" name="Text 3"/>
          <p:cNvSpPr/>
          <p:nvPr/>
        </p:nvSpPr>
        <p:spPr>
          <a:xfrm>
            <a:off x="1047750" y="1913880"/>
            <a:ext cx="4774565"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E2A25"/>
                </a:solidFill>
                <a:latin typeface="Source Sans 3" pitchFamily="34" charset="0"/>
                <a:ea typeface="Source Sans 3" pitchFamily="34" charset="-122"/>
                <a:cs typeface="Source Sans 3" pitchFamily="34" charset="-120"/>
              </a:rPr>
              <a:t>Checking notifications</a:t>
            </a:r>
            <a:endParaRPr lang="en-US" sz="1800" dirty="0"/>
          </a:p>
        </p:txBody>
      </p:sp>
      <p:sp>
        <p:nvSpPr>
          <p:cNvPr id="6" name="Text 4"/>
          <p:cNvSpPr/>
          <p:nvPr/>
        </p:nvSpPr>
        <p:spPr>
          <a:xfrm>
            <a:off x="1047750" y="2327870"/>
            <a:ext cx="4774565" cy="292100"/>
          </a:xfrm>
          <a:prstGeom prst="rect">
            <a:avLst/>
          </a:prstGeom>
          <a:noFill/>
          <a:ln/>
        </p:spPr>
        <p:txBody>
          <a:bodyPr wrap="square" lIns="0" tIns="0" rIns="0" bIns="0" rtlCol="0" anchor="t">
            <a:normAutofit/>
          </a:bodyPr>
          <a:lstStyle/>
          <a:p>
            <a:pPr algn="l" indent="0" marL="0">
              <a:lnSpc>
                <a:spcPts val="2100"/>
              </a:lnSpc>
              <a:buNone/>
            </a:pPr>
            <a:r>
              <a:rPr lang="en-US" sz="1400" b="1" dirty="0">
                <a:solidFill>
                  <a:srgbClr val="1E2A25"/>
                </a:solidFill>
                <a:latin typeface="Source Sans 3" pitchFamily="34" charset="0"/>
                <a:ea typeface="Source Sans 3" pitchFamily="34" charset="-122"/>
                <a:cs typeface="Source Sans 3" pitchFamily="34" charset="-120"/>
              </a:rPr>
              <a:t>1</a:t>
            </a:r>
            <a:r>
              <a:rPr lang="en-US" sz="1400" dirty="0">
                <a:solidFill>
                  <a:srgbClr val="1E2A25"/>
                </a:solidFill>
                <a:latin typeface="Source Sans 3" pitchFamily="34" charset="0"/>
                <a:ea typeface="Source Sans 3" pitchFamily="34" charset="-122"/>
                <a:cs typeface="Source Sans 3" pitchFamily="34" charset="-120"/>
              </a:rPr>
              <a:t> Click </a:t>
            </a:r>
            <a:r>
              <a:rPr lang="en-US" sz="1400" b="1" dirty="0">
                <a:solidFill>
                  <a:srgbClr val="1E2A25"/>
                </a:solidFill>
                <a:latin typeface="Source Sans 3" pitchFamily="34" charset="0"/>
                <a:ea typeface="Source Sans 3" pitchFamily="34" charset="-122"/>
                <a:cs typeface="Source Sans 3" pitchFamily="34" charset="-120"/>
              </a:rPr>
              <a:t>New notifications</a:t>
            </a:r>
            <a:r>
              <a:rPr lang="en-US" sz="1400" dirty="0">
                <a:solidFill>
                  <a:srgbClr val="1E2A25"/>
                </a:solidFill>
                <a:latin typeface="Source Sans 3" pitchFamily="34" charset="0"/>
                <a:ea typeface="Source Sans 3" pitchFamily="34" charset="-122"/>
                <a:cs typeface="Source Sans 3" pitchFamily="34" charset="-120"/>
              </a:rPr>
              <a:t> at the top right</a:t>
            </a:r>
            <a:endParaRPr lang="en-US" sz="1400" dirty="0"/>
          </a:p>
        </p:txBody>
      </p:sp>
      <p:sp>
        <p:nvSpPr>
          <p:cNvPr id="7" name="Text 5"/>
          <p:cNvSpPr/>
          <p:nvPr/>
        </p:nvSpPr>
        <p:spPr>
          <a:xfrm>
            <a:off x="1047750" y="2734270"/>
            <a:ext cx="4774565" cy="292100"/>
          </a:xfrm>
          <a:prstGeom prst="rect">
            <a:avLst/>
          </a:prstGeom>
          <a:noFill/>
          <a:ln/>
        </p:spPr>
        <p:txBody>
          <a:bodyPr wrap="square" lIns="0" tIns="0" rIns="0" bIns="0" rtlCol="0" anchor="t">
            <a:normAutofit/>
          </a:bodyPr>
          <a:lstStyle/>
          <a:p>
            <a:pPr algn="l" indent="0" marL="0">
              <a:lnSpc>
                <a:spcPts val="2100"/>
              </a:lnSpc>
              <a:buNone/>
            </a:pPr>
            <a:r>
              <a:rPr lang="en-US" sz="1400" b="1" dirty="0">
                <a:solidFill>
                  <a:srgbClr val="1E2A25"/>
                </a:solidFill>
                <a:latin typeface="Source Sans 3" pitchFamily="34" charset="0"/>
                <a:ea typeface="Source Sans 3" pitchFamily="34" charset="-122"/>
                <a:cs typeface="Source Sans 3" pitchFamily="34" charset="-120"/>
              </a:rPr>
              <a:t>2</a:t>
            </a:r>
            <a:r>
              <a:rPr lang="en-US" sz="1400" dirty="0">
                <a:solidFill>
                  <a:srgbClr val="1E2A25"/>
                </a:solidFill>
                <a:latin typeface="Source Sans 3" pitchFamily="34" charset="0"/>
                <a:ea typeface="Source Sans 3" pitchFamily="34" charset="-122"/>
                <a:cs typeface="Source Sans 3" pitchFamily="34" charset="-120"/>
              </a:rPr>
              <a:t> Read them in </a:t>
            </a:r>
            <a:r>
              <a:rPr lang="en-US" sz="1400" b="1" dirty="0">
                <a:solidFill>
                  <a:srgbClr val="1E2A25"/>
                </a:solidFill>
                <a:latin typeface="Source Sans 3" pitchFamily="34" charset="0"/>
                <a:ea typeface="Source Sans 3" pitchFamily="34" charset="-122"/>
                <a:cs typeface="Source Sans 3" pitchFamily="34" charset="-120"/>
              </a:rPr>
              <a:t>My notifications</a:t>
            </a:r>
            <a:endParaRPr lang="en-US" sz="1400" dirty="0"/>
          </a:p>
        </p:txBody>
      </p:sp>
      <p:sp>
        <p:nvSpPr>
          <p:cNvPr id="8" name="Text 6"/>
          <p:cNvSpPr/>
          <p:nvPr/>
        </p:nvSpPr>
        <p:spPr>
          <a:xfrm>
            <a:off x="1047750" y="3140670"/>
            <a:ext cx="4774565" cy="292100"/>
          </a:xfrm>
          <a:prstGeom prst="rect">
            <a:avLst/>
          </a:prstGeom>
          <a:noFill/>
          <a:ln/>
        </p:spPr>
        <p:txBody>
          <a:bodyPr wrap="square" lIns="0" tIns="0" rIns="0" bIns="0" rtlCol="0" anchor="t">
            <a:normAutofit/>
          </a:bodyPr>
          <a:lstStyle/>
          <a:p>
            <a:pPr algn="l" indent="0" marL="0">
              <a:lnSpc>
                <a:spcPts val="2100"/>
              </a:lnSpc>
              <a:buNone/>
            </a:pPr>
            <a:r>
              <a:rPr lang="en-US" sz="1400" b="1" dirty="0">
                <a:solidFill>
                  <a:srgbClr val="1E2A25"/>
                </a:solidFill>
                <a:latin typeface="Source Sans 3" pitchFamily="34" charset="0"/>
                <a:ea typeface="Source Sans 3" pitchFamily="34" charset="-122"/>
                <a:cs typeface="Source Sans 3" pitchFamily="34" charset="-120"/>
              </a:rPr>
              <a:t>3</a:t>
            </a:r>
            <a:r>
              <a:rPr lang="en-US" sz="1400" dirty="0">
                <a:solidFill>
                  <a:srgbClr val="1E2A25"/>
                </a:solidFill>
                <a:latin typeface="Source Sans 3" pitchFamily="34" charset="0"/>
                <a:ea typeface="Source Sans 3" pitchFamily="34" charset="-122"/>
                <a:cs typeface="Source Sans 3" pitchFamily="34" charset="-120"/>
              </a:rPr>
              <a:t> When done, click </a:t>
            </a:r>
            <a:r>
              <a:rPr lang="en-US" sz="1400" b="1" dirty="0">
                <a:solidFill>
                  <a:srgbClr val="1E2A25"/>
                </a:solidFill>
                <a:latin typeface="Source Sans 3" pitchFamily="34" charset="0"/>
                <a:ea typeface="Source Sans 3" pitchFamily="34" charset="-122"/>
                <a:cs typeface="Source Sans 3" pitchFamily="34" charset="-120"/>
              </a:rPr>
              <a:t>Mark as read</a:t>
            </a:r>
            <a:endParaRPr lang="en-US" sz="1400" dirty="0"/>
          </a:p>
        </p:txBody>
      </p:sp>
      <p:sp>
        <p:nvSpPr>
          <p:cNvPr id="9" name="Text 7"/>
          <p:cNvSpPr/>
          <p:nvPr/>
        </p:nvSpPr>
        <p:spPr>
          <a:xfrm>
            <a:off x="1047750" y="3547070"/>
            <a:ext cx="4774565" cy="520700"/>
          </a:xfrm>
          <a:prstGeom prst="rect">
            <a:avLst/>
          </a:prstGeom>
          <a:noFill/>
          <a:ln/>
        </p:spPr>
        <p:txBody>
          <a:bodyPr wrap="square" lIns="0" tIns="0" rIns="0" bIns="0" rtlCol="0" anchor="t">
            <a:normAutofit/>
          </a:bodyPr>
          <a:lstStyle/>
          <a:p>
            <a:pPr algn="l" indent="0" marL="0">
              <a:lnSpc>
                <a:spcPts val="1950"/>
              </a:lnSpc>
              <a:buNone/>
            </a:pPr>
            <a:r>
              <a:rPr lang="en-US" sz="1300" dirty="0">
                <a:solidFill>
                  <a:srgbClr val="4B5A53"/>
                </a:solidFill>
                <a:latin typeface="Source Sans 3" pitchFamily="34" charset="0"/>
                <a:ea typeface="Source Sans 3" pitchFamily="34" charset="-122"/>
                <a:cs typeface="Source Sans 3" pitchFamily="34" charset="-120"/>
              </a:rPr>
              <a:t>A link inside a notification, such as </a:t>
            </a:r>
            <a:r>
              <a:rPr lang="en-US" sz="1300" b="1" dirty="0">
                <a:solidFill>
                  <a:srgbClr val="4B5A53"/>
                </a:solidFill>
                <a:latin typeface="Source Sans 3" pitchFamily="34" charset="0"/>
                <a:ea typeface="Source Sans 3" pitchFamily="34" charset="-122"/>
                <a:cs typeface="Source Sans 3" pitchFamily="34" charset="-120"/>
              </a:rPr>
              <a:t>View the announcement</a:t>
            </a:r>
            <a:r>
              <a:rPr lang="en-US" sz="1300" dirty="0">
                <a:solidFill>
                  <a:srgbClr val="4B5A53"/>
                </a:solidFill>
                <a:latin typeface="Source Sans 3" pitchFamily="34" charset="0"/>
                <a:ea typeface="Source Sans 3" pitchFamily="34" charset="-122"/>
                <a:cs typeface="Source Sans 3" pitchFamily="34" charset="-120"/>
              </a:rPr>
              <a:t>, takes you straight there.</a:t>
            </a:r>
            <a:endParaRPr lang="en-US" sz="1300" dirty="0"/>
          </a:p>
        </p:txBody>
      </p:sp>
      <p:sp>
        <p:nvSpPr>
          <p:cNvPr id="10" name="Shape 8"/>
          <p:cNvSpPr/>
          <p:nvPr/>
        </p:nvSpPr>
        <p:spPr>
          <a:xfrm>
            <a:off x="6226175" y="1631305"/>
            <a:ext cx="5200650" cy="2960340"/>
          </a:xfrm>
          <a:prstGeom prst="roundRect">
            <a:avLst>
              <a:gd name="adj" fmla="val 4183"/>
            </a:avLst>
          </a:prstGeom>
          <a:solidFill>
            <a:srgbClr val="FFFDF8"/>
          </a:solidFill>
          <a:ln w="6350">
            <a:solidFill>
              <a:srgbClr val="E2DDD0"/>
            </a:solidFill>
            <a:prstDash val="solid"/>
          </a:ln>
        </p:spPr>
      </p:sp>
      <p:sp>
        <p:nvSpPr>
          <p:cNvPr id="11" name="Text 9"/>
          <p:cNvSpPr/>
          <p:nvPr/>
        </p:nvSpPr>
        <p:spPr>
          <a:xfrm>
            <a:off x="6508750" y="1913880"/>
            <a:ext cx="4774565"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E2A25"/>
                </a:solidFill>
                <a:latin typeface="Source Sans 3" pitchFamily="34" charset="0"/>
                <a:ea typeface="Source Sans 3" pitchFamily="34" charset="-122"/>
                <a:cs typeface="Source Sans 3" pitchFamily="34" charset="-120"/>
              </a:rPr>
              <a:t>Notifications and settings</a:t>
            </a:r>
            <a:endParaRPr lang="en-US" sz="1800" dirty="0"/>
          </a:p>
        </p:txBody>
      </p:sp>
      <p:sp>
        <p:nvSpPr>
          <p:cNvPr id="12" name="Text 10"/>
          <p:cNvSpPr/>
          <p:nvPr/>
        </p:nvSpPr>
        <p:spPr>
          <a:xfrm>
            <a:off x="6508750" y="2327870"/>
            <a:ext cx="4774565" cy="273050"/>
          </a:xfrm>
          <a:prstGeom prst="rect">
            <a:avLst/>
          </a:prstGeom>
          <a:noFill/>
          <a:ln/>
        </p:spPr>
        <p:txBody>
          <a:bodyPr wrap="square" lIns="0" tIns="0" rIns="0" bIns="0" rtlCol="0" anchor="t">
            <a:normAutofit/>
          </a:bodyPr>
          <a:lstStyle/>
          <a:p>
            <a:pPr algn="l" indent="0" marL="0">
              <a:lnSpc>
                <a:spcPts val="1950"/>
              </a:lnSpc>
              <a:buNone/>
            </a:pPr>
            <a:r>
              <a:rPr lang="en-US" sz="1300" dirty="0">
                <a:solidFill>
                  <a:srgbClr val="4B5A53"/>
                </a:solidFill>
                <a:latin typeface="Source Sans 3" pitchFamily="34" charset="0"/>
                <a:ea typeface="Source Sans 3" pitchFamily="34" charset="-122"/>
                <a:cs typeface="Source Sans 3" pitchFamily="34" charset="-120"/>
              </a:rPr>
              <a:t>Your name → </a:t>
            </a:r>
            <a:r>
              <a:rPr lang="en-US" sz="1300" b="1" dirty="0">
                <a:solidFill>
                  <a:srgbClr val="4B5A53"/>
                </a:solidFill>
                <a:latin typeface="Source Sans 3" pitchFamily="34" charset="0"/>
                <a:ea typeface="Source Sans 3" pitchFamily="34" charset="-122"/>
                <a:cs typeface="Source Sans 3" pitchFamily="34" charset="-120"/>
              </a:rPr>
              <a:t>Notifications and settings</a:t>
            </a:r>
            <a:endParaRPr lang="en-US" sz="1300" dirty="0"/>
          </a:p>
        </p:txBody>
      </p:sp>
      <p:sp>
        <p:nvSpPr>
          <p:cNvPr id="13" name="Text 11"/>
          <p:cNvSpPr/>
          <p:nvPr/>
        </p:nvSpPr>
        <p:spPr>
          <a:xfrm>
            <a:off x="6508750" y="2715220"/>
            <a:ext cx="4914900" cy="292100"/>
          </a:xfrm>
          <a:prstGeom prst="rect">
            <a:avLst/>
          </a:prstGeom>
          <a:noFill/>
          <a:ln/>
        </p:spPr>
        <p:txBody>
          <a:bodyPr wrap="square" lIns="0" tIns="0" rIns="0" bIns="0" rtlCol="0" anchor="t">
            <a:normAutofit/>
          </a:bodyPr>
          <a:lstStyle/>
          <a:p>
            <a:pPr algn="l" indent="0" marL="0">
              <a:lnSpc>
                <a:spcPts val="2100"/>
              </a:lnSpc>
              <a:buNone/>
            </a:pPr>
            <a:r>
              <a:rPr lang="en-US" sz="1400" b="1" dirty="0">
                <a:solidFill>
                  <a:srgbClr val="1E2A25"/>
                </a:solidFill>
                <a:latin typeface="Source Sans 3" pitchFamily="34" charset="0"/>
                <a:ea typeface="Source Sans 3" pitchFamily="34" charset="-122"/>
                <a:cs typeface="Source Sans 3" pitchFamily="34" charset="-120"/>
              </a:rPr>
              <a:t>Display time zone</a:t>
            </a:r>
            <a:r>
              <a:rPr lang="en-US" sz="1400" dirty="0">
                <a:solidFill>
                  <a:srgbClr val="1E2A25"/>
                </a:solidFill>
                <a:latin typeface="Source Sans 3" pitchFamily="34" charset="0"/>
                <a:ea typeface="Source Sans 3" pitchFamily="34" charset="-122"/>
                <a:cs typeface="Source Sans 3" pitchFamily="34" charset="-120"/>
              </a:rPr>
              <a:t> · makes deadlines show in your local time.</a:t>
            </a:r>
            <a:endParaRPr lang="en-US" sz="1400" dirty="0"/>
          </a:p>
        </p:txBody>
      </p:sp>
      <p:sp>
        <p:nvSpPr>
          <p:cNvPr id="14" name="Text 12"/>
          <p:cNvSpPr/>
          <p:nvPr/>
        </p:nvSpPr>
        <p:spPr>
          <a:xfrm>
            <a:off x="6508750" y="3121620"/>
            <a:ext cx="4774565" cy="825500"/>
          </a:xfrm>
          <a:prstGeom prst="rect">
            <a:avLst/>
          </a:prstGeom>
          <a:noFill/>
          <a:ln/>
        </p:spPr>
        <p:txBody>
          <a:bodyPr wrap="square" lIns="0" tIns="0" rIns="0" bIns="0" rtlCol="0" anchor="t">
            <a:normAutofit/>
          </a:bodyPr>
          <a:lstStyle/>
          <a:p>
            <a:pPr algn="l" indent="0" marL="0">
              <a:lnSpc>
                <a:spcPts val="2100"/>
              </a:lnSpc>
              <a:buNone/>
            </a:pPr>
            <a:r>
              <a:rPr lang="en-US" sz="1400" b="1" dirty="0">
                <a:solidFill>
                  <a:srgbClr val="1E2A25"/>
                </a:solidFill>
                <a:latin typeface="Source Sans 3" pitchFamily="34" charset="0"/>
                <a:ea typeface="Source Sans 3" pitchFamily="34" charset="-122"/>
                <a:cs typeface="Source Sans 3" pitchFamily="34" charset="-120"/>
              </a:rPr>
              <a:t>Notification preferences</a:t>
            </a:r>
            <a:r>
              <a:rPr lang="en-US" sz="1400" dirty="0">
                <a:solidFill>
                  <a:srgbClr val="1E2A25"/>
                </a:solidFill>
                <a:latin typeface="Source Sans 3" pitchFamily="34" charset="0"/>
                <a:ea typeface="Source Sans 3" pitchFamily="34" charset="-122"/>
                <a:cs typeface="Source Sans 3" pitchFamily="34" charset="-120"/>
              </a:rPr>
              <a:t> · tick what you want: announcements, grading and feedback, deadlines, discussion replies.</a:t>
            </a:r>
            <a:endParaRPr lang="en-US" sz="1400" dirty="0"/>
          </a:p>
        </p:txBody>
      </p:sp>
      <p:sp>
        <p:nvSpPr>
          <p:cNvPr id="15" name="Text 13"/>
          <p:cNvSpPr/>
          <p:nvPr/>
        </p:nvSpPr>
        <p:spPr>
          <a:xfrm>
            <a:off x="6508750" y="4061420"/>
            <a:ext cx="4774565" cy="273050"/>
          </a:xfrm>
          <a:prstGeom prst="rect">
            <a:avLst/>
          </a:prstGeom>
          <a:noFill/>
          <a:ln/>
        </p:spPr>
        <p:txBody>
          <a:bodyPr wrap="square" lIns="0" tIns="0" rIns="0" bIns="0" rtlCol="0" anchor="t">
            <a:normAutofit/>
          </a:bodyPr>
          <a:lstStyle/>
          <a:p>
            <a:pPr algn="l" indent="0" marL="0">
              <a:lnSpc>
                <a:spcPts val="1950"/>
              </a:lnSpc>
              <a:buNone/>
            </a:pPr>
            <a:r>
              <a:rPr lang="en-US" sz="1300" dirty="0">
                <a:solidFill>
                  <a:srgbClr val="4B5A53"/>
                </a:solidFill>
                <a:latin typeface="Source Sans 3" pitchFamily="34" charset="0"/>
                <a:ea typeface="Source Sans 3" pitchFamily="34" charset="-122"/>
                <a:cs typeface="Source Sans 3" pitchFamily="34" charset="-120"/>
              </a:rPr>
              <a:t>Each section has its own save button.</a:t>
            </a:r>
            <a:endParaRPr lang="en-US" sz="1300" dirty="0"/>
          </a:p>
        </p:txBody>
      </p:sp>
      <p:sp>
        <p:nvSpPr>
          <p:cNvPr id="16" name="Shape 14"/>
          <p:cNvSpPr/>
          <p:nvPr/>
        </p:nvSpPr>
        <p:spPr>
          <a:xfrm>
            <a:off x="762000" y="4874220"/>
            <a:ext cx="10668000" cy="609600"/>
          </a:xfrm>
          <a:prstGeom prst="roundRect">
            <a:avLst>
              <a:gd name="adj" fmla="val 16667"/>
            </a:avLst>
          </a:prstGeom>
          <a:solidFill>
            <a:srgbClr val="FBEBDD"/>
          </a:solidFill>
          <a:ln/>
        </p:spPr>
      </p:sp>
      <p:pic>
        <p:nvPicPr>
          <p:cNvPr id="17" name="Image 0" descr="Warning">    </p:cNvPr>
          <p:cNvPicPr>
            <a:picLocks noChangeAspect="1"/>
          </p:cNvPicPr>
          <p:nvPr/>
        </p:nvPicPr>
        <p:blipFill>
          <a:blip r:embed="rId1"/>
          <a:srcRect l="0" r="0" t="0" b="0"/>
          <a:stretch/>
        </p:blipFill>
        <p:spPr>
          <a:xfrm>
            <a:off x="990600" y="5039320"/>
            <a:ext cx="279400" cy="279400"/>
          </a:xfrm>
          <a:prstGeom prst="rect">
            <a:avLst/>
          </a:prstGeom>
        </p:spPr>
      </p:pic>
      <p:sp>
        <p:nvSpPr>
          <p:cNvPr id="18" name="Text 15"/>
          <p:cNvSpPr/>
          <p:nvPr/>
        </p:nvSpPr>
        <p:spPr>
          <a:xfrm>
            <a:off x="1397000" y="5050135"/>
            <a:ext cx="10098532"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5A3416"/>
                </a:solidFill>
                <a:latin typeface="Source Sans 3" pitchFamily="34" charset="0"/>
                <a:ea typeface="Source Sans 3" pitchFamily="34" charset="-122"/>
                <a:cs typeface="Source Sans 3" pitchFamily="34" charset="-120"/>
              </a:rPr>
              <a:t>Notifications appear </a:t>
            </a:r>
            <a:r>
              <a:rPr lang="en-US" sz="1400" b="1" dirty="0">
                <a:solidFill>
                  <a:srgbClr val="5A3416"/>
                </a:solidFill>
                <a:latin typeface="Source Sans 3" pitchFamily="34" charset="0"/>
                <a:ea typeface="Source Sans 3" pitchFamily="34" charset="-122"/>
                <a:cs typeface="Source Sans 3" pitchFamily="34" charset="-120"/>
              </a:rPr>
              <a:t>only inside the campus</a:t>
            </a:r>
            <a:r>
              <a:rPr lang="en-US" sz="1400" dirty="0">
                <a:solidFill>
                  <a:srgbClr val="5A3416"/>
                </a:solidFill>
                <a:latin typeface="Source Sans 3" pitchFamily="34" charset="0"/>
                <a:ea typeface="Source Sans 3" pitchFamily="34" charset="-122"/>
                <a:cs typeface="Source Sans 3" pitchFamily="34" charset="-120"/>
              </a:rPr>
              <a:t>, not by email. Sign in a few times a week to check.</a:t>
            </a:r>
            <a:endParaRPr lang="en-US" sz="1400" dirty="0"/>
          </a:p>
        </p:txBody>
      </p:sp>
      <p:sp>
        <p:nvSpPr>
          <p:cNvPr id="19" name="Text 16"/>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Part 6 Staying in touch · p. 35</a:t>
            </a:r>
            <a:endParaRPr lang="en-US" sz="1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1F4A3A"/>
        </a:solidFill>
      </p:bgPr>
    </p:bg>
    <p:spTree>
      <p:nvGrpSpPr>
        <p:cNvPr id="1" name=""/>
        <p:cNvGrpSpPr/>
        <p:nvPr/>
      </p:nvGrpSpPr>
      <p:grpSpPr>
        <a:xfrm>
          <a:off x="0" y="0"/>
          <a:ext cx="0" cy="0"/>
          <a:chOff x="0" y="0"/>
          <a:chExt cx="0" cy="0"/>
        </a:xfrm>
      </p:grpSpPr>
      <p:sp>
        <p:nvSpPr>
          <p:cNvPr id="2" name="Text 0"/>
          <p:cNvSpPr/>
          <p:nvPr/>
        </p:nvSpPr>
        <p:spPr>
          <a:xfrm>
            <a:off x="762000" y="2357140"/>
            <a:ext cx="10988040" cy="309860"/>
          </a:xfrm>
          <a:prstGeom prst="rect">
            <a:avLst/>
          </a:prstGeom>
          <a:noFill/>
          <a:ln/>
        </p:spPr>
        <p:txBody>
          <a:bodyPr wrap="square" lIns="0" tIns="0" rIns="0" bIns="0" rtlCol="0" anchor="t">
            <a:normAutofit/>
          </a:bodyPr>
          <a:lstStyle/>
          <a:p>
            <a:pPr algn="l" indent="0" marL="0">
              <a:lnSpc>
                <a:spcPts val="2240"/>
              </a:lnSpc>
              <a:buNone/>
            </a:pPr>
            <a:r>
              <a:rPr lang="en-US" sz="1600" b="1" spc="150" kern="0" dirty="0">
                <a:solidFill>
                  <a:srgbClr val="E9C98B"/>
                </a:solidFill>
                <a:latin typeface="Source Sans 3" pitchFamily="34" charset="0"/>
                <a:ea typeface="Source Sans 3" pitchFamily="34" charset="-122"/>
                <a:cs typeface="Source Sans 3" pitchFamily="34" charset="-120"/>
              </a:rPr>
              <a:t>PART 7</a:t>
            </a:r>
            <a:endParaRPr lang="en-US" sz="1600" dirty="0"/>
          </a:p>
        </p:txBody>
      </p:sp>
      <p:sp>
        <p:nvSpPr>
          <p:cNvPr id="3" name="Text 1"/>
          <p:cNvSpPr/>
          <p:nvPr>
            <p:ph type="title"/>
          </p:nvPr>
        </p:nvSpPr>
        <p:spPr>
          <a:xfrm>
            <a:off x="762000" y="2895600"/>
            <a:ext cx="10988040" cy="756890"/>
          </a:xfrm>
          <a:prstGeom prst="rect">
            <a:avLst/>
          </a:prstGeom>
          <a:noFill/>
          <a:ln/>
        </p:spPr>
        <p:txBody>
          <a:bodyPr wrap="square" lIns="0" tIns="0" rIns="0" bIns="0" rtlCol="0" anchor="t">
            <a:normAutofit/>
          </a:bodyPr>
          <a:lstStyle/>
          <a:p>
            <a:pPr algn="l" indent="0" marL="0">
              <a:lnSpc>
                <a:spcPts val="5760"/>
              </a:lnSpc>
              <a:buNone/>
            </a:pPr>
            <a:r>
              <a:rPr lang="en-US" sz="4800" b="1" i="0" dirty="0">
                <a:solidFill>
                  <a:srgbClr val="F7F4EC"/>
                </a:solidFill>
                <a:latin typeface="Source Serif 4" pitchFamily="18" charset="0"/>
                <a:ea typeface="Source Serif 4" pitchFamily="18" charset="-122"/>
                <a:cs typeface="Source Serif 4" pitchFamily="18" charset="-120"/>
              </a:rPr>
              <a:t>Records and resources</a:t>
            </a:r>
            <a:endParaRPr lang="en-US" sz="4800" dirty="0"/>
          </a:p>
        </p:txBody>
      </p:sp>
      <p:sp>
        <p:nvSpPr>
          <p:cNvPr id="4" name="Text 2"/>
          <p:cNvSpPr/>
          <p:nvPr/>
        </p:nvSpPr>
        <p:spPr>
          <a:xfrm>
            <a:off x="762000" y="3881090"/>
            <a:ext cx="10988040" cy="391120"/>
          </a:xfrm>
          <a:prstGeom prst="rect">
            <a:avLst/>
          </a:prstGeom>
          <a:noFill/>
          <a:ln/>
        </p:spPr>
        <p:txBody>
          <a:bodyPr wrap="square" lIns="0" tIns="0" rIns="0" bIns="0" rtlCol="0" anchor="t">
            <a:normAutofit/>
          </a:bodyPr>
          <a:lstStyle/>
          <a:p>
            <a:pPr algn="l" indent="0" marL="0">
              <a:lnSpc>
                <a:spcPts val="2880"/>
              </a:lnSpc>
              <a:buNone/>
            </a:pPr>
            <a:r>
              <a:rPr lang="en-US" sz="1800" dirty="0">
                <a:solidFill>
                  <a:srgbClr val="CFE0D6"/>
                </a:solidFill>
                <a:latin typeface="Source Sans 3" pitchFamily="34" charset="0"/>
                <a:ea typeface="Source Sans 3" pitchFamily="34" charset="-122"/>
                <a:cs typeface="Source Sans 3" pitchFamily="34" charset="-120"/>
              </a:rPr>
              <a:t>Schedule · Grades and certificates · Attendance · Bible · My profile</a:t>
            </a:r>
            <a:endParaRPr lang="en-US" sz="1800" dirty="0"/>
          </a:p>
        </p:txBody>
      </p:sp>
      <p:sp>
        <p:nvSpPr>
          <p:cNvPr id="5" name="Text 3"/>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C4B6"/>
                </a:solidFill>
                <a:latin typeface="Source Sans 3" pitchFamily="34" charset="0"/>
                <a:ea typeface="Source Sans 3" pitchFamily="34" charset="-122"/>
                <a:cs typeface="Source Sans 3" pitchFamily="34" charset="-120"/>
              </a:rPr>
              <a:t>Online Campus Student Guide · p. 36</a:t>
            </a:r>
            <a:endParaRPr lang="en-US" sz="12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762000" y="609600"/>
            <a:ext cx="5762181"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PART 7 · RECORDS AND RESOURCES</a:t>
            </a:r>
            <a:endParaRPr lang="en-US" sz="1300" dirty="0"/>
          </a:p>
        </p:txBody>
      </p:sp>
      <p:sp>
        <p:nvSpPr>
          <p:cNvPr id="3" name="Text 1"/>
          <p:cNvSpPr/>
          <p:nvPr>
            <p:ph type="title"/>
          </p:nvPr>
        </p:nvSpPr>
        <p:spPr>
          <a:xfrm>
            <a:off x="762000" y="891530"/>
            <a:ext cx="5762181" cy="9398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Your schedule and your own events</a:t>
            </a:r>
            <a:endParaRPr lang="en-US" sz="3000" dirty="0"/>
          </a:p>
        </p:txBody>
      </p:sp>
      <p:sp>
        <p:nvSpPr>
          <p:cNvPr id="4" name="Text 2"/>
          <p:cNvSpPr/>
          <p:nvPr/>
        </p:nvSpPr>
        <p:spPr>
          <a:xfrm>
            <a:off x="762000" y="19837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5" name="Text 3"/>
          <p:cNvSpPr/>
          <p:nvPr/>
        </p:nvSpPr>
        <p:spPr>
          <a:xfrm>
            <a:off x="1219200" y="1983730"/>
            <a:ext cx="5291265"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Schedule</a:t>
            </a:r>
            <a:r>
              <a:rPr lang="en-US" sz="1600" b="1" dirty="0">
                <a:solidFill>
                  <a:srgbClr val="1E2A25"/>
                </a:solidFill>
                <a:latin typeface="Source Sans 3" pitchFamily="34" charset="0"/>
                <a:ea typeface="Source Sans 3" pitchFamily="34" charset="-122"/>
                <a:cs typeface="Source Sans 3" pitchFamily="34" charset="-120"/>
              </a:rPr>
              <a:t> on the left → the </a:t>
            </a:r>
            <a:r>
              <a:rPr lang="en-US" sz="1600" b="1" dirty="0">
                <a:solidFill>
                  <a:srgbClr val="1E2A25"/>
                </a:solidFill>
                <a:latin typeface="Source Sans 3" pitchFamily="34" charset="0"/>
                <a:ea typeface="Source Sans 3" pitchFamily="34" charset="-122"/>
                <a:cs typeface="Source Sans 3" pitchFamily="34" charset="-120"/>
              </a:rPr>
              <a:t>Schedule</a:t>
            </a:r>
            <a:r>
              <a:rPr lang="en-US" sz="1600" b="1" dirty="0">
                <a:solidFill>
                  <a:srgbClr val="1E2A25"/>
                </a:solidFill>
                <a:latin typeface="Source Sans 3" pitchFamily="34" charset="0"/>
                <a:ea typeface="Source Sans 3" pitchFamily="34" charset="-122"/>
                <a:cs typeface="Source Sans 3" pitchFamily="34" charset="-120"/>
              </a:rPr>
              <a:t> tab</a:t>
            </a:r>
            <a:endParaRPr lang="en-US" sz="1600" dirty="0"/>
          </a:p>
        </p:txBody>
      </p:sp>
      <p:sp>
        <p:nvSpPr>
          <p:cNvPr id="6" name="Text 4"/>
          <p:cNvSpPr/>
          <p:nvPr/>
        </p:nvSpPr>
        <p:spPr>
          <a:xfrm>
            <a:off x="1219200" y="2296120"/>
            <a:ext cx="5291265"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Dot colors: green = classes, exams, attendance; orange = due; purple = my events</a:t>
            </a:r>
            <a:endParaRPr lang="en-US" sz="1400" dirty="0"/>
          </a:p>
        </p:txBody>
      </p:sp>
      <p:sp>
        <p:nvSpPr>
          <p:cNvPr id="7" name="Text 5"/>
          <p:cNvSpPr/>
          <p:nvPr/>
        </p:nvSpPr>
        <p:spPr>
          <a:xfrm>
            <a:off x="762000" y="2989461"/>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8" name="Text 6"/>
          <p:cNvSpPr/>
          <p:nvPr/>
        </p:nvSpPr>
        <p:spPr>
          <a:xfrm>
            <a:off x="1219200" y="2989461"/>
            <a:ext cx="5291265"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Click a day</a:t>
            </a:r>
            <a:endParaRPr lang="en-US" sz="1600" dirty="0"/>
          </a:p>
        </p:txBody>
      </p:sp>
      <p:sp>
        <p:nvSpPr>
          <p:cNvPr id="9" name="Text 7"/>
          <p:cNvSpPr/>
          <p:nvPr/>
        </p:nvSpPr>
        <p:spPr>
          <a:xfrm>
            <a:off x="1219200" y="3301851"/>
            <a:ext cx="5291265"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That day's events appear below.</a:t>
            </a:r>
            <a:endParaRPr lang="en-US" sz="1400" dirty="0"/>
          </a:p>
        </p:txBody>
      </p:sp>
      <p:sp>
        <p:nvSpPr>
          <p:cNvPr id="10" name="Text 8"/>
          <p:cNvSpPr/>
          <p:nvPr/>
        </p:nvSpPr>
        <p:spPr>
          <a:xfrm>
            <a:off x="762000" y="3737421"/>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3</a:t>
            </a:r>
            <a:endParaRPr lang="en-US" sz="1400" dirty="0"/>
          </a:p>
        </p:txBody>
      </p:sp>
      <p:sp>
        <p:nvSpPr>
          <p:cNvPr id="11" name="Text 9"/>
          <p:cNvSpPr/>
          <p:nvPr/>
        </p:nvSpPr>
        <p:spPr>
          <a:xfrm>
            <a:off x="1219200" y="3737421"/>
            <a:ext cx="5291265"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Add my event</a:t>
            </a:r>
            <a:endParaRPr lang="en-US" sz="1600" dirty="0"/>
          </a:p>
        </p:txBody>
      </p:sp>
      <p:sp>
        <p:nvSpPr>
          <p:cNvPr id="12" name="Text 10"/>
          <p:cNvSpPr/>
          <p:nvPr/>
        </p:nvSpPr>
        <p:spPr>
          <a:xfrm>
            <a:off x="1219200" y="4049812"/>
            <a:ext cx="5291265"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Fill in the title, times and a note, then click </a:t>
            </a:r>
            <a:r>
              <a:rPr lang="en-US" sz="1400" b="1" dirty="0">
                <a:solidFill>
                  <a:srgbClr val="4B5A53"/>
                </a:solidFill>
                <a:latin typeface="Source Sans 3" pitchFamily="34" charset="0"/>
                <a:ea typeface="Source Sans 3" pitchFamily="34" charset="-122"/>
                <a:cs typeface="Source Sans 3" pitchFamily="34" charset="-120"/>
              </a:rPr>
              <a:t>Add event</a:t>
            </a:r>
            <a:r>
              <a:rPr lang="en-US" sz="1400" dirty="0">
                <a:solidFill>
                  <a:srgbClr val="4B5A53"/>
                </a:solidFill>
                <a:latin typeface="Source Sans 3" pitchFamily="34" charset="0"/>
                <a:ea typeface="Source Sans 3" pitchFamily="34" charset="-122"/>
                <a:cs typeface="Source Sans 3" pitchFamily="34" charset="-120"/>
              </a:rPr>
              <a:t>. To remove one, click </a:t>
            </a:r>
            <a:r>
              <a:rPr lang="en-US" sz="1400" b="1" dirty="0">
                <a:solidFill>
                  <a:srgbClr val="4B5A53"/>
                </a:solidFill>
                <a:latin typeface="Source Sans 3" pitchFamily="34" charset="0"/>
                <a:ea typeface="Source Sans 3" pitchFamily="34" charset="-122"/>
                <a:cs typeface="Source Sans 3" pitchFamily="34" charset="-120"/>
              </a:rPr>
              <a:t>Delete</a:t>
            </a:r>
            <a:r>
              <a:rPr lang="en-US" sz="1400" dirty="0">
                <a:solidFill>
                  <a:srgbClr val="4B5A53"/>
                </a:solidFill>
                <a:latin typeface="Source Sans 3" pitchFamily="34" charset="0"/>
                <a:ea typeface="Source Sans 3" pitchFamily="34" charset="-122"/>
                <a:cs typeface="Source Sans 3" pitchFamily="34" charset="-120"/>
              </a:rPr>
              <a:t>.</a:t>
            </a:r>
            <a:endParaRPr lang="en-US" sz="1400" dirty="0"/>
          </a:p>
        </p:txBody>
      </p:sp>
      <p:sp>
        <p:nvSpPr>
          <p:cNvPr id="13" name="Text 11"/>
          <p:cNvSpPr/>
          <p:nvPr/>
        </p:nvSpPr>
        <p:spPr>
          <a:xfrm>
            <a:off x="762000" y="4743152"/>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2E6B50"/>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4</a:t>
            </a:r>
            <a:endParaRPr lang="en-US" sz="1400" dirty="0"/>
          </a:p>
        </p:txBody>
      </p:sp>
      <p:sp>
        <p:nvSpPr>
          <p:cNvPr id="14" name="Text 12"/>
          <p:cNvSpPr/>
          <p:nvPr/>
        </p:nvSpPr>
        <p:spPr>
          <a:xfrm>
            <a:off x="1219200" y="4743152"/>
            <a:ext cx="5291265"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1E2A25"/>
                </a:solidFill>
                <a:latin typeface="Source Sans 3" pitchFamily="34" charset="0"/>
                <a:ea typeface="Source Sans 3" pitchFamily="34" charset="-122"/>
                <a:cs typeface="Source Sans 3" pitchFamily="34" charset="-120"/>
              </a:rPr>
              <a:t>The </a:t>
            </a:r>
            <a:r>
              <a:rPr lang="en-US" sz="1600" b="1" dirty="0">
                <a:solidFill>
                  <a:srgbClr val="1E2A25"/>
                </a:solidFill>
                <a:latin typeface="Source Sans 3" pitchFamily="34" charset="0"/>
                <a:ea typeface="Source Sans 3" pitchFamily="34" charset="-122"/>
                <a:cs typeface="Source Sans 3" pitchFamily="34" charset="-120"/>
              </a:rPr>
              <a:t>Study days</a:t>
            </a:r>
            <a:r>
              <a:rPr lang="en-US" sz="1600" b="1" dirty="0">
                <a:solidFill>
                  <a:srgbClr val="1E2A25"/>
                </a:solidFill>
                <a:latin typeface="Source Sans 3" pitchFamily="34" charset="0"/>
                <a:ea typeface="Source Sans 3" pitchFamily="34" charset="-122"/>
                <a:cs typeface="Source Sans 3" pitchFamily="34" charset="-120"/>
              </a:rPr>
              <a:t> tab</a:t>
            </a:r>
            <a:endParaRPr lang="en-US" sz="1600" dirty="0"/>
          </a:p>
        </p:txBody>
      </p:sp>
      <p:sp>
        <p:nvSpPr>
          <p:cNvPr id="15" name="Text 13"/>
          <p:cNvSpPr/>
          <p:nvPr/>
        </p:nvSpPr>
        <p:spPr>
          <a:xfrm>
            <a:off x="1219200" y="5055543"/>
            <a:ext cx="5291265"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B5A53"/>
                </a:solidFill>
                <a:latin typeface="Source Sans 3" pitchFamily="34" charset="0"/>
                <a:ea typeface="Source Sans 3" pitchFamily="34" charset="-122"/>
                <a:cs typeface="Source Sans 3" pitchFamily="34" charset="-120"/>
              </a:rPr>
              <a:t>Pick the days you plan to study and click </a:t>
            </a:r>
            <a:r>
              <a:rPr lang="en-US" sz="1400" b="1" dirty="0">
                <a:solidFill>
                  <a:srgbClr val="4B5A53"/>
                </a:solidFill>
                <a:latin typeface="Source Sans 3" pitchFamily="34" charset="0"/>
                <a:ea typeface="Source Sans 3" pitchFamily="34" charset="-122"/>
                <a:cs typeface="Source Sans 3" pitchFamily="34" charset="-120"/>
              </a:rPr>
              <a:t>Save study days</a:t>
            </a:r>
            <a:r>
              <a:rPr lang="en-US" sz="1400" dirty="0">
                <a:solidFill>
                  <a:srgbClr val="4B5A53"/>
                </a:solidFill>
                <a:latin typeface="Source Sans 3" pitchFamily="34" charset="0"/>
                <a:ea typeface="Source Sans 3" pitchFamily="34" charset="-122"/>
                <a:cs typeface="Source Sans 3" pitchFamily="34" charset="-120"/>
              </a:rPr>
              <a:t>. It helps you keep a rhythm.</a:t>
            </a:r>
            <a:endParaRPr lang="en-US" sz="1400" dirty="0"/>
          </a:p>
        </p:txBody>
      </p:sp>
      <p:pic>
        <p:nvPicPr>
          <p:cNvPr id="16" name="Image 0" descr="Schedule page">    </p:cNvPr>
          <p:cNvPicPr>
            <a:picLocks noChangeAspect="1"/>
          </p:cNvPicPr>
          <p:nvPr/>
        </p:nvPicPr>
        <p:blipFill>
          <a:blip r:embed="rId1"/>
          <a:srcRect l="-34" r="-34" t="0" b="0"/>
          <a:stretch/>
        </p:blipFill>
        <p:spPr>
          <a:xfrm>
            <a:off x="6819900" y="615950"/>
            <a:ext cx="4603750" cy="4940300"/>
          </a:xfrm>
          <a:prstGeom prst="roundRect">
            <a:avLst>
              <a:gd name="adj" fmla="val 2069"/>
            </a:avLst>
          </a:prstGeom>
        </p:spPr>
      </p:pic>
      <p:sp>
        <p:nvSpPr>
          <p:cNvPr id="17" name="Shape 14"/>
          <p:cNvSpPr/>
          <p:nvPr/>
        </p:nvSpPr>
        <p:spPr>
          <a:xfrm>
            <a:off x="6816725" y="612775"/>
            <a:ext cx="4610100" cy="4946650"/>
          </a:xfrm>
          <a:prstGeom prst="roundRect">
            <a:avLst>
              <a:gd name="adj" fmla="val 2135"/>
            </a:avLst>
          </a:prstGeom>
          <a:noFill/>
          <a:ln w="6350">
            <a:solidFill>
              <a:srgbClr val="D6D0C2"/>
            </a:solidFill>
            <a:prstDash val="solid"/>
          </a:ln>
        </p:spPr>
      </p:sp>
      <p:sp>
        <p:nvSpPr>
          <p:cNvPr id="18" name="Shape 15"/>
          <p:cNvSpPr/>
          <p:nvPr/>
        </p:nvSpPr>
        <p:spPr>
          <a:xfrm>
            <a:off x="6829425" y="625475"/>
            <a:ext cx="387350" cy="222250"/>
          </a:xfrm>
          <a:prstGeom prst="roundRect">
            <a:avLst>
              <a:gd name="adj" fmla="val 21429"/>
            </a:avLst>
          </a:prstGeom>
          <a:noFill/>
          <a:ln w="31750">
            <a:solidFill>
              <a:srgbClr val="B9561A"/>
            </a:solidFill>
            <a:prstDash val="solid"/>
          </a:ln>
        </p:spPr>
      </p:sp>
      <p:sp>
        <p:nvSpPr>
          <p:cNvPr id="19" name="Text 16"/>
          <p:cNvSpPr/>
          <p:nvPr/>
        </p:nvSpPr>
        <p:spPr>
          <a:xfrm>
            <a:off x="6813550" y="90170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20" name="Shape 17"/>
          <p:cNvSpPr/>
          <p:nvPr/>
        </p:nvSpPr>
        <p:spPr>
          <a:xfrm>
            <a:off x="7718425" y="1812925"/>
            <a:ext cx="419100" cy="349250"/>
          </a:xfrm>
          <a:prstGeom prst="roundRect">
            <a:avLst>
              <a:gd name="adj" fmla="val 17273"/>
            </a:avLst>
          </a:prstGeom>
          <a:noFill/>
          <a:ln w="31750">
            <a:solidFill>
              <a:srgbClr val="B9561A"/>
            </a:solidFill>
            <a:prstDash val="solid"/>
          </a:ln>
        </p:spPr>
      </p:sp>
      <p:sp>
        <p:nvSpPr>
          <p:cNvPr id="21" name="Text 18"/>
          <p:cNvSpPr/>
          <p:nvPr/>
        </p:nvSpPr>
        <p:spPr>
          <a:xfrm>
            <a:off x="7766050" y="135890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22" name="Shape 19"/>
          <p:cNvSpPr/>
          <p:nvPr/>
        </p:nvSpPr>
        <p:spPr>
          <a:xfrm>
            <a:off x="6918325" y="3978275"/>
            <a:ext cx="2819400" cy="1555750"/>
          </a:xfrm>
          <a:prstGeom prst="roundRect">
            <a:avLst>
              <a:gd name="adj" fmla="val 3878"/>
            </a:avLst>
          </a:prstGeom>
          <a:noFill/>
          <a:ln w="31750">
            <a:solidFill>
              <a:srgbClr val="B9561A"/>
            </a:solidFill>
            <a:prstDash val="solid"/>
          </a:ln>
        </p:spPr>
      </p:sp>
      <p:sp>
        <p:nvSpPr>
          <p:cNvPr id="23" name="Text 20"/>
          <p:cNvSpPr/>
          <p:nvPr/>
        </p:nvSpPr>
        <p:spPr>
          <a:xfrm>
            <a:off x="9810750" y="397510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3</a:t>
            </a:r>
            <a:endParaRPr lang="en-US" sz="1400" dirty="0"/>
          </a:p>
        </p:txBody>
      </p:sp>
      <p:sp>
        <p:nvSpPr>
          <p:cNvPr id="24" name="Shape 21"/>
          <p:cNvSpPr/>
          <p:nvPr/>
        </p:nvSpPr>
        <p:spPr>
          <a:xfrm>
            <a:off x="7261225" y="625475"/>
            <a:ext cx="425450" cy="222250"/>
          </a:xfrm>
          <a:prstGeom prst="roundRect">
            <a:avLst>
              <a:gd name="adj" fmla="val 21429"/>
            </a:avLst>
          </a:prstGeom>
          <a:noFill/>
          <a:ln w="31750">
            <a:solidFill>
              <a:srgbClr val="2E6B50"/>
            </a:solidFill>
            <a:prstDash val="solid"/>
          </a:ln>
        </p:spPr>
      </p:sp>
      <p:sp>
        <p:nvSpPr>
          <p:cNvPr id="25" name="Text 22"/>
          <p:cNvSpPr/>
          <p:nvPr/>
        </p:nvSpPr>
        <p:spPr>
          <a:xfrm>
            <a:off x="7296150" y="90170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2E6B50"/>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4</a:t>
            </a:r>
            <a:endParaRPr lang="en-US" sz="1400" dirty="0"/>
          </a:p>
        </p:txBody>
      </p:sp>
      <p:sp>
        <p:nvSpPr>
          <p:cNvPr id="26" name="Text 23"/>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Part 7 Records and resources · p. 37</a:t>
            </a:r>
            <a:endParaRPr lang="en-US" sz="12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762000" y="609600"/>
            <a:ext cx="10988040"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PART 7 · RECORDS AND RESOURCES</a:t>
            </a:r>
            <a:endParaRPr lang="en-US" sz="1300" dirty="0"/>
          </a:p>
        </p:txBody>
      </p:sp>
      <p:sp>
        <p:nvSpPr>
          <p:cNvPr id="3" name="Text 1"/>
          <p:cNvSpPr/>
          <p:nvPr>
            <p:ph type="title"/>
          </p:nvPr>
        </p:nvSpPr>
        <p:spPr>
          <a:xfrm>
            <a:off x="762000" y="891530"/>
            <a:ext cx="10988040" cy="4826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Grades, certificates, attendance, activity</a:t>
            </a:r>
            <a:endParaRPr lang="en-US" sz="3000" dirty="0"/>
          </a:p>
        </p:txBody>
      </p:sp>
      <p:sp>
        <p:nvSpPr>
          <p:cNvPr id="4" name="Text 2"/>
          <p:cNvSpPr/>
          <p:nvPr/>
        </p:nvSpPr>
        <p:spPr>
          <a:xfrm>
            <a:off x="762000" y="15773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5" name="Text 3"/>
          <p:cNvSpPr/>
          <p:nvPr/>
        </p:nvSpPr>
        <p:spPr>
          <a:xfrm>
            <a:off x="1219200" y="1577330"/>
            <a:ext cx="3610356" cy="282575"/>
          </a:xfrm>
          <a:prstGeom prst="rect">
            <a:avLst/>
          </a:prstGeom>
          <a:noFill/>
          <a:ln/>
        </p:spPr>
        <p:txBody>
          <a:bodyPr wrap="square" lIns="0" tIns="0" rIns="0" bIns="0" rtlCol="0" anchor="t">
            <a:normAutofit/>
          </a:bodyPr>
          <a:lstStyle/>
          <a:p>
            <a:pPr algn="l" indent="0" marL="0">
              <a:lnSpc>
                <a:spcPts val="2025"/>
              </a:lnSpc>
              <a:buNone/>
            </a:pPr>
            <a:r>
              <a:rPr lang="en-US" sz="1500" b="1" dirty="0">
                <a:solidFill>
                  <a:srgbClr val="1E2A25"/>
                </a:solidFill>
                <a:latin typeface="Source Sans 3" pitchFamily="34" charset="0"/>
                <a:ea typeface="Source Sans 3" pitchFamily="34" charset="-122"/>
                <a:cs typeface="Source Sans 3" pitchFamily="34" charset="-120"/>
              </a:rPr>
              <a:t>Download PDF</a:t>
            </a:r>
            <a:endParaRPr lang="en-US" sz="1500" dirty="0"/>
          </a:p>
        </p:txBody>
      </p:sp>
      <p:sp>
        <p:nvSpPr>
          <p:cNvPr id="6" name="Text 4"/>
          <p:cNvSpPr/>
          <p:nvPr/>
        </p:nvSpPr>
        <p:spPr>
          <a:xfrm>
            <a:off x="1219200" y="1872605"/>
            <a:ext cx="3610356" cy="504130"/>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B5A53"/>
                </a:solidFill>
                <a:latin typeface="Source Sans 3" pitchFamily="34" charset="0"/>
                <a:ea typeface="Source Sans 3" pitchFamily="34" charset="-122"/>
                <a:cs typeface="Source Sans 3" pitchFamily="34" charset="-120"/>
              </a:rPr>
              <a:t>Your official transcript, under </a:t>
            </a:r>
            <a:r>
              <a:rPr lang="en-US" sz="1300" b="1" dirty="0">
                <a:solidFill>
                  <a:srgbClr val="4B5A53"/>
                </a:solidFill>
                <a:latin typeface="Source Sans 3" pitchFamily="34" charset="0"/>
                <a:ea typeface="Source Sans 3" pitchFamily="34" charset="-122"/>
                <a:cs typeface="Source Sans 3" pitchFamily="34" charset="-120"/>
              </a:rPr>
              <a:t>Grades and certificates</a:t>
            </a:r>
            <a:r>
              <a:rPr lang="en-US" sz="1300" dirty="0">
                <a:solidFill>
                  <a:srgbClr val="4B5A53"/>
                </a:solidFill>
                <a:latin typeface="Source Sans 3" pitchFamily="34" charset="0"/>
                <a:ea typeface="Source Sans 3" pitchFamily="34" charset="-122"/>
                <a:cs typeface="Source Sans 3" pitchFamily="34" charset="-120"/>
              </a:rPr>
              <a:t> on the left.</a:t>
            </a:r>
            <a:endParaRPr lang="en-US" sz="1300" dirty="0"/>
          </a:p>
        </p:txBody>
      </p:sp>
      <p:sp>
        <p:nvSpPr>
          <p:cNvPr id="7" name="Text 5"/>
          <p:cNvSpPr/>
          <p:nvPr/>
        </p:nvSpPr>
        <p:spPr>
          <a:xfrm>
            <a:off x="762000" y="2516436"/>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8" name="Text 6"/>
          <p:cNvSpPr/>
          <p:nvPr/>
        </p:nvSpPr>
        <p:spPr>
          <a:xfrm>
            <a:off x="1219200" y="2516436"/>
            <a:ext cx="3610356" cy="282575"/>
          </a:xfrm>
          <a:prstGeom prst="rect">
            <a:avLst/>
          </a:prstGeom>
          <a:noFill/>
          <a:ln/>
        </p:spPr>
        <p:txBody>
          <a:bodyPr wrap="square" lIns="0" tIns="0" rIns="0" bIns="0" rtlCol="0" anchor="t">
            <a:normAutofit/>
          </a:bodyPr>
          <a:lstStyle/>
          <a:p>
            <a:pPr algn="l" indent="0" marL="0">
              <a:lnSpc>
                <a:spcPts val="2025"/>
              </a:lnSpc>
              <a:buNone/>
            </a:pPr>
            <a:r>
              <a:rPr lang="en-US" sz="1500" b="1" dirty="0">
                <a:solidFill>
                  <a:srgbClr val="1E2A25"/>
                </a:solidFill>
                <a:latin typeface="Source Sans 3" pitchFamily="34" charset="0"/>
                <a:ea typeface="Source Sans 3" pitchFamily="34" charset="-122"/>
                <a:cs typeface="Source Sans 3" pitchFamily="34" charset="-120"/>
              </a:rPr>
              <a:t>Certificate PDF</a:t>
            </a:r>
            <a:endParaRPr lang="en-US" sz="1500" dirty="0"/>
          </a:p>
        </p:txBody>
      </p:sp>
      <p:sp>
        <p:nvSpPr>
          <p:cNvPr id="9" name="Text 7"/>
          <p:cNvSpPr/>
          <p:nvPr/>
        </p:nvSpPr>
        <p:spPr>
          <a:xfrm>
            <a:off x="1219200" y="2811711"/>
            <a:ext cx="3610356" cy="264765"/>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B5A53"/>
                </a:solidFill>
                <a:latin typeface="Source Sans 3" pitchFamily="34" charset="0"/>
                <a:ea typeface="Source Sans 3" pitchFamily="34" charset="-122"/>
                <a:cs typeface="Source Sans 3" pitchFamily="34" charset="-120"/>
              </a:rPr>
              <a:t>One for each course you've completed.</a:t>
            </a:r>
            <a:endParaRPr lang="en-US" sz="1300" dirty="0"/>
          </a:p>
        </p:txBody>
      </p:sp>
      <p:sp>
        <p:nvSpPr>
          <p:cNvPr id="10" name="Shape 8"/>
          <p:cNvSpPr/>
          <p:nvPr/>
        </p:nvSpPr>
        <p:spPr>
          <a:xfrm>
            <a:off x="765175" y="3219351"/>
            <a:ext cx="3956050" cy="1950541"/>
          </a:xfrm>
          <a:prstGeom prst="roundRect">
            <a:avLst>
              <a:gd name="adj" fmla="val 5046"/>
            </a:avLst>
          </a:prstGeom>
          <a:solidFill>
            <a:srgbClr val="FFFDF8"/>
          </a:solidFill>
          <a:ln w="6350">
            <a:solidFill>
              <a:srgbClr val="E2DDD0"/>
            </a:solidFill>
            <a:prstDash val="solid"/>
          </a:ln>
        </p:spPr>
      </p:sp>
      <p:sp>
        <p:nvSpPr>
          <p:cNvPr id="11" name="Text 9"/>
          <p:cNvSpPr/>
          <p:nvPr/>
        </p:nvSpPr>
        <p:spPr>
          <a:xfrm>
            <a:off x="946150" y="3400326"/>
            <a:ext cx="3701923" cy="504130"/>
          </a:xfrm>
          <a:prstGeom prst="rect">
            <a:avLst/>
          </a:prstGeom>
          <a:noFill/>
          <a:ln/>
        </p:spPr>
        <p:txBody>
          <a:bodyPr wrap="square" lIns="0" tIns="0" rIns="0" bIns="0" rtlCol="0" anchor="t">
            <a:normAutofit/>
          </a:bodyPr>
          <a:lstStyle/>
          <a:p>
            <a:pPr algn="l" indent="0" marL="0">
              <a:lnSpc>
                <a:spcPts val="1885"/>
              </a:lnSpc>
              <a:buNone/>
            </a:pPr>
            <a:r>
              <a:rPr lang="en-US" sz="1300" b="1" dirty="0">
                <a:solidFill>
                  <a:srgbClr val="1E2A25"/>
                </a:solidFill>
                <a:latin typeface="Source Sans 3" pitchFamily="34" charset="0"/>
                <a:ea typeface="Source Sans 3" pitchFamily="34" charset="-122"/>
                <a:cs typeface="Source Sans 3" pitchFamily="34" charset="-120"/>
              </a:rPr>
              <a:t>Grades in progress</a:t>
            </a:r>
            <a:r>
              <a:rPr lang="en-US" sz="1300" dirty="0">
                <a:solidFill>
                  <a:srgbClr val="1E2A25"/>
                </a:solidFill>
                <a:latin typeface="Source Sans 3" pitchFamily="34" charset="0"/>
                <a:ea typeface="Source Sans 3" pitchFamily="34" charset="-122"/>
                <a:cs typeface="Source Sans 3" pitchFamily="34" charset="-120"/>
              </a:rPr>
              <a:t> · </a:t>
            </a:r>
            <a:r>
              <a:rPr lang="en-US" sz="1300" b="1" dirty="0">
                <a:solidFill>
                  <a:srgbClr val="1E2A25"/>
                </a:solidFill>
                <a:latin typeface="Source Sans 3" pitchFamily="34" charset="0"/>
                <a:ea typeface="Source Sans 3" pitchFamily="34" charset="-122"/>
                <a:cs typeface="Source Sans 3" pitchFamily="34" charset="-120"/>
              </a:rPr>
              <a:t>Grades so far</a:t>
            </a:r>
            <a:r>
              <a:rPr lang="en-US" sz="1300" dirty="0">
                <a:solidFill>
                  <a:srgbClr val="1E2A25"/>
                </a:solidFill>
                <a:latin typeface="Source Sans 3" pitchFamily="34" charset="0"/>
                <a:ea typeface="Source Sans 3" pitchFamily="34" charset="-122"/>
                <a:cs typeface="Source Sans 3" pitchFamily="34" charset="-120"/>
              </a:rPr>
              <a:t> on the same page, or your </a:t>
            </a:r>
            <a:r>
              <a:rPr lang="en-US" sz="1300" b="1" dirty="0">
                <a:solidFill>
                  <a:srgbClr val="1E2A25"/>
                </a:solidFill>
                <a:latin typeface="Source Sans 3" pitchFamily="34" charset="0"/>
                <a:ea typeface="Source Sans 3" pitchFamily="34" charset="-122"/>
                <a:cs typeface="Source Sans 3" pitchFamily="34" charset="-120"/>
              </a:rPr>
              <a:t>My courses</a:t>
            </a:r>
            <a:r>
              <a:rPr lang="en-US" sz="1300" dirty="0">
                <a:solidFill>
                  <a:srgbClr val="1E2A25"/>
                </a:solidFill>
                <a:latin typeface="Source Sans 3" pitchFamily="34" charset="0"/>
                <a:ea typeface="Source Sans 3" pitchFamily="34" charset="-122"/>
                <a:cs typeface="Source Sans 3" pitchFamily="34" charset="-120"/>
              </a:rPr>
              <a:t> cards</a:t>
            </a:r>
            <a:endParaRPr lang="en-US" sz="1300" dirty="0"/>
          </a:p>
        </p:txBody>
      </p:sp>
      <p:sp>
        <p:nvSpPr>
          <p:cNvPr id="12" name="Text 10"/>
          <p:cNvSpPr/>
          <p:nvPr/>
        </p:nvSpPr>
        <p:spPr>
          <a:xfrm>
            <a:off x="946150" y="3955256"/>
            <a:ext cx="3701923" cy="504130"/>
          </a:xfrm>
          <a:prstGeom prst="rect">
            <a:avLst/>
          </a:prstGeom>
          <a:noFill/>
          <a:ln/>
        </p:spPr>
        <p:txBody>
          <a:bodyPr wrap="square" lIns="0" tIns="0" rIns="0" bIns="0" rtlCol="0" anchor="t">
            <a:normAutofit/>
          </a:bodyPr>
          <a:lstStyle/>
          <a:p>
            <a:pPr algn="l" indent="0" marL="0">
              <a:lnSpc>
                <a:spcPts val="1885"/>
              </a:lnSpc>
              <a:buNone/>
            </a:pPr>
            <a:r>
              <a:rPr lang="en-US" sz="1300" b="1" dirty="0">
                <a:solidFill>
                  <a:srgbClr val="1E2A25"/>
                </a:solidFill>
                <a:latin typeface="Source Sans 3" pitchFamily="34" charset="0"/>
                <a:ea typeface="Source Sans 3" pitchFamily="34" charset="-122"/>
                <a:cs typeface="Source Sans 3" pitchFamily="34" charset="-120"/>
              </a:rPr>
              <a:t>Attendance</a:t>
            </a:r>
            <a:r>
              <a:rPr lang="en-US" sz="1300" dirty="0">
                <a:solidFill>
                  <a:srgbClr val="1E2A25"/>
                </a:solidFill>
                <a:latin typeface="Source Sans 3" pitchFamily="34" charset="0"/>
                <a:ea typeface="Source Sans 3" pitchFamily="34" charset="-122"/>
                <a:cs typeface="Source Sans 3" pitchFamily="34" charset="-120"/>
              </a:rPr>
              <a:t> · the Attendance tab on the course page: present, late, absent</a:t>
            </a:r>
            <a:endParaRPr lang="en-US" sz="1300" dirty="0"/>
          </a:p>
        </p:txBody>
      </p:sp>
      <p:sp>
        <p:nvSpPr>
          <p:cNvPr id="13" name="Text 11"/>
          <p:cNvSpPr/>
          <p:nvPr/>
        </p:nvSpPr>
        <p:spPr>
          <a:xfrm>
            <a:off x="946150" y="4510187"/>
            <a:ext cx="3701923" cy="504130"/>
          </a:xfrm>
          <a:prstGeom prst="rect">
            <a:avLst/>
          </a:prstGeom>
          <a:noFill/>
          <a:ln/>
        </p:spPr>
        <p:txBody>
          <a:bodyPr wrap="square" lIns="0" tIns="0" rIns="0" bIns="0" rtlCol="0" anchor="t">
            <a:normAutofit/>
          </a:bodyPr>
          <a:lstStyle/>
          <a:p>
            <a:pPr algn="l" indent="0" marL="0">
              <a:lnSpc>
                <a:spcPts val="1885"/>
              </a:lnSpc>
              <a:buNone/>
            </a:pPr>
            <a:r>
              <a:rPr lang="en-US" sz="1300" b="1" dirty="0">
                <a:solidFill>
                  <a:srgbClr val="1E2A25"/>
                </a:solidFill>
                <a:latin typeface="Source Sans 3" pitchFamily="34" charset="0"/>
                <a:ea typeface="Source Sans 3" pitchFamily="34" charset="-122"/>
                <a:cs typeface="Source Sans 3" pitchFamily="34" charset="-120"/>
              </a:rPr>
              <a:t>Activity history</a:t>
            </a:r>
            <a:r>
              <a:rPr lang="en-US" sz="1300" dirty="0">
                <a:solidFill>
                  <a:srgbClr val="1E2A25"/>
                </a:solidFill>
                <a:latin typeface="Source Sans 3" pitchFamily="34" charset="0"/>
                <a:ea typeface="Source Sans 3" pitchFamily="34" charset="-122"/>
                <a:cs typeface="Source Sans 3" pitchFamily="34" charset="-120"/>
              </a:rPr>
              <a:t> · on the left: what you've done, day by day</a:t>
            </a:r>
            <a:endParaRPr lang="en-US" sz="1300" dirty="0"/>
          </a:p>
        </p:txBody>
      </p:sp>
      <p:pic>
        <p:nvPicPr>
          <p:cNvPr id="14" name="Image 0" descr="Grades and certificates page">    </p:cNvPr>
          <p:cNvPicPr>
            <a:picLocks noChangeAspect="1"/>
          </p:cNvPicPr>
          <p:nvPr/>
        </p:nvPicPr>
        <p:blipFill>
          <a:blip r:embed="rId1"/>
          <a:srcRect l="-53" r="-53" t="0" b="0"/>
          <a:stretch/>
        </p:blipFill>
        <p:spPr>
          <a:xfrm>
            <a:off x="5086350" y="1583680"/>
            <a:ext cx="6337300" cy="3422650"/>
          </a:xfrm>
          <a:prstGeom prst="roundRect">
            <a:avLst>
              <a:gd name="adj" fmla="val 2783"/>
            </a:avLst>
          </a:prstGeom>
        </p:spPr>
      </p:pic>
      <p:sp>
        <p:nvSpPr>
          <p:cNvPr id="15" name="Shape 12"/>
          <p:cNvSpPr/>
          <p:nvPr/>
        </p:nvSpPr>
        <p:spPr>
          <a:xfrm>
            <a:off x="5083175" y="1580505"/>
            <a:ext cx="6343650" cy="3429000"/>
          </a:xfrm>
          <a:prstGeom prst="roundRect">
            <a:avLst>
              <a:gd name="adj" fmla="val 2870"/>
            </a:avLst>
          </a:prstGeom>
          <a:noFill/>
          <a:ln w="6350">
            <a:solidFill>
              <a:srgbClr val="D6D0C2"/>
            </a:solidFill>
            <a:prstDash val="solid"/>
          </a:ln>
        </p:spPr>
      </p:sp>
      <p:sp>
        <p:nvSpPr>
          <p:cNvPr id="16" name="Shape 13"/>
          <p:cNvSpPr/>
          <p:nvPr/>
        </p:nvSpPr>
        <p:spPr>
          <a:xfrm>
            <a:off x="8245475" y="2933055"/>
            <a:ext cx="1022350" cy="323850"/>
          </a:xfrm>
          <a:prstGeom prst="roundRect">
            <a:avLst>
              <a:gd name="adj" fmla="val 18627"/>
            </a:avLst>
          </a:prstGeom>
          <a:noFill/>
          <a:ln w="31750">
            <a:solidFill>
              <a:srgbClr val="B9561A"/>
            </a:solidFill>
            <a:prstDash val="solid"/>
          </a:ln>
        </p:spPr>
      </p:sp>
      <p:sp>
        <p:nvSpPr>
          <p:cNvPr id="17" name="Text 14"/>
          <p:cNvSpPr/>
          <p:nvPr/>
        </p:nvSpPr>
        <p:spPr>
          <a:xfrm>
            <a:off x="7874000" y="29235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18" name="Shape 15"/>
          <p:cNvSpPr/>
          <p:nvPr/>
        </p:nvSpPr>
        <p:spPr>
          <a:xfrm>
            <a:off x="10321925" y="4317355"/>
            <a:ext cx="889000" cy="323850"/>
          </a:xfrm>
          <a:prstGeom prst="roundRect">
            <a:avLst>
              <a:gd name="adj" fmla="val 18627"/>
            </a:avLst>
          </a:prstGeom>
          <a:noFill/>
          <a:ln w="31750">
            <a:solidFill>
              <a:srgbClr val="B9561A"/>
            </a:solidFill>
            <a:prstDash val="solid"/>
          </a:ln>
        </p:spPr>
      </p:sp>
      <p:sp>
        <p:nvSpPr>
          <p:cNvPr id="19" name="Text 16"/>
          <p:cNvSpPr/>
          <p:nvPr/>
        </p:nvSpPr>
        <p:spPr>
          <a:xfrm>
            <a:off x="9931400" y="431418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20" name="Text 17"/>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Part 7 Records and resources · p. 38</a:t>
            </a:r>
            <a:endParaRPr lang="en-US" sz="12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762000" y="609600"/>
            <a:ext cx="4342892"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PART 7 · RECORDS AND RESOURCES</a:t>
            </a:r>
            <a:endParaRPr lang="en-US" sz="1300" dirty="0"/>
          </a:p>
        </p:txBody>
      </p:sp>
      <p:sp>
        <p:nvSpPr>
          <p:cNvPr id="3" name="Text 1"/>
          <p:cNvSpPr/>
          <p:nvPr>
            <p:ph type="title"/>
          </p:nvPr>
        </p:nvSpPr>
        <p:spPr>
          <a:xfrm>
            <a:off x="762000" y="891530"/>
            <a:ext cx="4342892" cy="9398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Reading and listening to the Bible</a:t>
            </a:r>
            <a:endParaRPr lang="en-US" sz="3000" dirty="0"/>
          </a:p>
        </p:txBody>
      </p:sp>
      <p:sp>
        <p:nvSpPr>
          <p:cNvPr id="4" name="Text 2"/>
          <p:cNvSpPr/>
          <p:nvPr/>
        </p:nvSpPr>
        <p:spPr>
          <a:xfrm>
            <a:off x="762000" y="197103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5" name="Text 3"/>
          <p:cNvSpPr/>
          <p:nvPr/>
        </p:nvSpPr>
        <p:spPr>
          <a:xfrm>
            <a:off x="1219200" y="1971030"/>
            <a:ext cx="3871976" cy="282575"/>
          </a:xfrm>
          <a:prstGeom prst="rect">
            <a:avLst/>
          </a:prstGeom>
          <a:noFill/>
          <a:ln/>
        </p:spPr>
        <p:txBody>
          <a:bodyPr wrap="square" lIns="0" tIns="0" rIns="0" bIns="0" rtlCol="0" anchor="t">
            <a:normAutofit/>
          </a:bodyPr>
          <a:lstStyle/>
          <a:p>
            <a:pPr algn="l" indent="0" marL="0">
              <a:lnSpc>
                <a:spcPts val="2025"/>
              </a:lnSpc>
              <a:buNone/>
            </a:pPr>
            <a:r>
              <a:rPr lang="en-US" sz="1500" b="1" dirty="0">
                <a:solidFill>
                  <a:srgbClr val="1E2A25"/>
                </a:solidFill>
                <a:latin typeface="Source Sans 3" pitchFamily="34" charset="0"/>
                <a:ea typeface="Source Sans 3" pitchFamily="34" charset="-122"/>
                <a:cs typeface="Source Sans 3" pitchFamily="34" charset="-120"/>
              </a:rPr>
              <a:t>Read the Bible</a:t>
            </a:r>
            <a:r>
              <a:rPr lang="en-US" sz="1500" b="1" dirty="0">
                <a:solidFill>
                  <a:srgbClr val="1E2A25"/>
                </a:solidFill>
                <a:latin typeface="Source Sans 3" pitchFamily="34" charset="0"/>
                <a:ea typeface="Source Sans 3" pitchFamily="34" charset="-122"/>
                <a:cs typeface="Source Sans 3" pitchFamily="34" charset="-120"/>
              </a:rPr>
              <a:t> · </a:t>
            </a:r>
            <a:r>
              <a:rPr lang="en-US" sz="1500" b="1" dirty="0">
                <a:solidFill>
                  <a:srgbClr val="1E2A25"/>
                </a:solidFill>
                <a:latin typeface="Source Sans 3" pitchFamily="34" charset="0"/>
                <a:ea typeface="Source Sans 3" pitchFamily="34" charset="-122"/>
                <a:cs typeface="Source Sans 3" pitchFamily="34" charset="-120"/>
              </a:rPr>
              <a:t>Reading plan</a:t>
            </a:r>
            <a:endParaRPr lang="en-US" sz="1500" dirty="0"/>
          </a:p>
        </p:txBody>
      </p:sp>
      <p:sp>
        <p:nvSpPr>
          <p:cNvPr id="6" name="Text 4"/>
          <p:cNvSpPr/>
          <p:nvPr/>
        </p:nvSpPr>
        <p:spPr>
          <a:xfrm>
            <a:off x="1219200" y="2266305"/>
            <a:ext cx="3871976" cy="264765"/>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B5A53"/>
                </a:solidFill>
                <a:latin typeface="Source Sans 3" pitchFamily="34" charset="0"/>
                <a:ea typeface="Source Sans 3" pitchFamily="34" charset="-122"/>
                <a:cs typeface="Source Sans 3" pitchFamily="34" charset="-120"/>
              </a:rPr>
              <a:t>The reading plan sets a passage for each day.</a:t>
            </a:r>
            <a:endParaRPr lang="en-US" sz="1300" dirty="0"/>
          </a:p>
        </p:txBody>
      </p:sp>
      <p:sp>
        <p:nvSpPr>
          <p:cNvPr id="7" name="Text 5"/>
          <p:cNvSpPr/>
          <p:nvPr/>
        </p:nvSpPr>
        <p:spPr>
          <a:xfrm>
            <a:off x="762000" y="267077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8" name="Text 6"/>
          <p:cNvSpPr/>
          <p:nvPr/>
        </p:nvSpPr>
        <p:spPr>
          <a:xfrm>
            <a:off x="1219200" y="2670770"/>
            <a:ext cx="3871976" cy="282575"/>
          </a:xfrm>
          <a:prstGeom prst="rect">
            <a:avLst/>
          </a:prstGeom>
          <a:noFill/>
          <a:ln/>
        </p:spPr>
        <p:txBody>
          <a:bodyPr wrap="square" lIns="0" tIns="0" rIns="0" bIns="0" rtlCol="0" anchor="t">
            <a:normAutofit/>
          </a:bodyPr>
          <a:lstStyle/>
          <a:p>
            <a:pPr algn="l" indent="0" marL="0">
              <a:lnSpc>
                <a:spcPts val="2025"/>
              </a:lnSpc>
              <a:buNone/>
            </a:pPr>
            <a:r>
              <a:rPr lang="en-US" sz="1500" b="1" dirty="0">
                <a:solidFill>
                  <a:srgbClr val="1E2A25"/>
                </a:solidFill>
                <a:latin typeface="Source Sans 3" pitchFamily="34" charset="0"/>
                <a:ea typeface="Source Sans 3" pitchFamily="34" charset="-122"/>
                <a:cs typeface="Source Sans 3" pitchFamily="34" charset="-120"/>
              </a:rPr>
              <a:t>Choose a version, book and chapter</a:t>
            </a:r>
            <a:endParaRPr lang="en-US" sz="1500" dirty="0"/>
          </a:p>
        </p:txBody>
      </p:sp>
      <p:sp>
        <p:nvSpPr>
          <p:cNvPr id="9" name="Text 7"/>
          <p:cNvSpPr/>
          <p:nvPr/>
        </p:nvSpPr>
        <p:spPr>
          <a:xfrm>
            <a:off x="1219200" y="2966045"/>
            <a:ext cx="3871976" cy="504130"/>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B5A53"/>
                </a:solidFill>
                <a:latin typeface="Source Sans 3" pitchFamily="34" charset="0"/>
                <a:ea typeface="Source Sans 3" pitchFamily="34" charset="-122"/>
                <a:cs typeface="Source Sans 3" pitchFamily="34" charset="-120"/>
              </a:rPr>
              <a:t>Pick one under </a:t>
            </a:r>
            <a:r>
              <a:rPr lang="en-US" sz="1300" b="1" dirty="0">
                <a:solidFill>
                  <a:srgbClr val="4B5A53"/>
                </a:solidFill>
                <a:latin typeface="Source Sans 3" pitchFamily="34" charset="0"/>
                <a:ea typeface="Source Sans 3" pitchFamily="34" charset="-122"/>
                <a:cs typeface="Source Sans 3" pitchFamily="34" charset="-120"/>
              </a:rPr>
              <a:t>Compare with</a:t>
            </a:r>
            <a:r>
              <a:rPr lang="en-US" sz="1300" dirty="0">
                <a:solidFill>
                  <a:srgbClr val="4B5A53"/>
                </a:solidFill>
                <a:latin typeface="Source Sans 3" pitchFamily="34" charset="0"/>
                <a:ea typeface="Source Sans 3" pitchFamily="34" charset="-122"/>
                <a:cs typeface="Source Sans 3" pitchFamily="34" charset="-120"/>
              </a:rPr>
              <a:t> to see two translations side by side.</a:t>
            </a:r>
            <a:endParaRPr lang="en-US" sz="1300" dirty="0"/>
          </a:p>
        </p:txBody>
      </p:sp>
      <p:sp>
        <p:nvSpPr>
          <p:cNvPr id="10" name="Text 8"/>
          <p:cNvSpPr/>
          <p:nvPr/>
        </p:nvSpPr>
        <p:spPr>
          <a:xfrm>
            <a:off x="762000" y="3609876"/>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3</a:t>
            </a:r>
            <a:endParaRPr lang="en-US" sz="1400" dirty="0"/>
          </a:p>
        </p:txBody>
      </p:sp>
      <p:sp>
        <p:nvSpPr>
          <p:cNvPr id="11" name="Text 9"/>
          <p:cNvSpPr/>
          <p:nvPr/>
        </p:nvSpPr>
        <p:spPr>
          <a:xfrm>
            <a:off x="1219200" y="3609876"/>
            <a:ext cx="3871976" cy="282575"/>
          </a:xfrm>
          <a:prstGeom prst="rect">
            <a:avLst/>
          </a:prstGeom>
          <a:noFill/>
          <a:ln/>
        </p:spPr>
        <p:txBody>
          <a:bodyPr wrap="square" lIns="0" tIns="0" rIns="0" bIns="0" rtlCol="0" anchor="t">
            <a:normAutofit/>
          </a:bodyPr>
          <a:lstStyle/>
          <a:p>
            <a:pPr algn="l" indent="0" marL="0">
              <a:lnSpc>
                <a:spcPts val="2025"/>
              </a:lnSpc>
              <a:buNone/>
            </a:pPr>
            <a:r>
              <a:rPr lang="en-US" sz="1500" b="1" dirty="0">
                <a:solidFill>
                  <a:srgbClr val="1E2A25"/>
                </a:solidFill>
                <a:latin typeface="Source Sans 3" pitchFamily="34" charset="0"/>
                <a:ea typeface="Source Sans 3" pitchFamily="34" charset="-122"/>
                <a:cs typeface="Source Sans 3" pitchFamily="34" charset="-120"/>
              </a:rPr>
              <a:t>Search</a:t>
            </a:r>
            <a:r>
              <a:rPr lang="en-US" sz="1500" b="1" dirty="0">
                <a:solidFill>
                  <a:srgbClr val="1E2A25"/>
                </a:solidFill>
                <a:latin typeface="Source Sans 3" pitchFamily="34" charset="0"/>
                <a:ea typeface="Source Sans 3" pitchFamily="34" charset="-122"/>
                <a:cs typeface="Source Sans 3" pitchFamily="34" charset="-120"/>
              </a:rPr>
              <a:t> by passage or word</a:t>
            </a:r>
            <a:endParaRPr lang="en-US" sz="1500" dirty="0"/>
          </a:p>
        </p:txBody>
      </p:sp>
      <p:sp>
        <p:nvSpPr>
          <p:cNvPr id="12" name="Text 10"/>
          <p:cNvSpPr/>
          <p:nvPr/>
        </p:nvSpPr>
        <p:spPr>
          <a:xfrm>
            <a:off x="1219200" y="3905151"/>
            <a:ext cx="3871976" cy="264765"/>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B5A53"/>
                </a:solidFill>
                <a:latin typeface="Source Sans 3" pitchFamily="34" charset="0"/>
                <a:ea typeface="Source Sans 3" pitchFamily="34" charset="-122"/>
                <a:cs typeface="Source Sans 3" pitchFamily="34" charset="-120"/>
              </a:rPr>
              <a:t>For example: John 3:16, faith hope</a:t>
            </a:r>
            <a:endParaRPr lang="en-US" sz="1300" dirty="0"/>
          </a:p>
        </p:txBody>
      </p:sp>
      <p:sp>
        <p:nvSpPr>
          <p:cNvPr id="13" name="Text 11"/>
          <p:cNvSpPr/>
          <p:nvPr/>
        </p:nvSpPr>
        <p:spPr>
          <a:xfrm>
            <a:off x="762000" y="4309616"/>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4</a:t>
            </a:r>
            <a:endParaRPr lang="en-US" sz="1400" dirty="0"/>
          </a:p>
        </p:txBody>
      </p:sp>
      <p:sp>
        <p:nvSpPr>
          <p:cNvPr id="14" name="Text 12"/>
          <p:cNvSpPr/>
          <p:nvPr/>
        </p:nvSpPr>
        <p:spPr>
          <a:xfrm>
            <a:off x="1219200" y="4309616"/>
            <a:ext cx="3871976" cy="282575"/>
          </a:xfrm>
          <a:prstGeom prst="rect">
            <a:avLst/>
          </a:prstGeom>
          <a:noFill/>
          <a:ln/>
        </p:spPr>
        <p:txBody>
          <a:bodyPr wrap="square" lIns="0" tIns="0" rIns="0" bIns="0" rtlCol="0" anchor="t">
            <a:normAutofit/>
          </a:bodyPr>
          <a:lstStyle/>
          <a:p>
            <a:pPr algn="l" indent="0" marL="0">
              <a:lnSpc>
                <a:spcPts val="2025"/>
              </a:lnSpc>
              <a:buNone/>
            </a:pPr>
            <a:r>
              <a:rPr lang="en-US" sz="1500" b="1" dirty="0">
                <a:solidFill>
                  <a:srgbClr val="1E2A25"/>
                </a:solidFill>
                <a:latin typeface="Source Sans 3" pitchFamily="34" charset="0"/>
                <a:ea typeface="Source Sans 3" pitchFamily="34" charset="-122"/>
                <a:cs typeface="Source Sans 3" pitchFamily="34" charset="-120"/>
              </a:rPr>
              <a:t>Click a chapter number</a:t>
            </a:r>
            <a:endParaRPr lang="en-US" sz="1500" dirty="0"/>
          </a:p>
        </p:txBody>
      </p:sp>
      <p:sp>
        <p:nvSpPr>
          <p:cNvPr id="15" name="Text 13"/>
          <p:cNvSpPr/>
          <p:nvPr/>
        </p:nvSpPr>
        <p:spPr>
          <a:xfrm>
            <a:off x="1219200" y="4604891"/>
            <a:ext cx="3871976" cy="264765"/>
          </a:xfrm>
          <a:prstGeom prst="rect">
            <a:avLst/>
          </a:prstGeom>
          <a:noFill/>
          <a:ln/>
        </p:spPr>
        <p:txBody>
          <a:bodyPr wrap="square" lIns="0" tIns="0" rIns="0" bIns="0" rtlCol="0" anchor="t">
            <a:normAutofit/>
          </a:bodyPr>
          <a:lstStyle/>
          <a:p>
            <a:pPr algn="l" indent="0" marL="0">
              <a:lnSpc>
                <a:spcPts val="1885"/>
              </a:lnSpc>
              <a:buNone/>
            </a:pPr>
            <a:r>
              <a:rPr lang="en-US" sz="1300" b="1" dirty="0">
                <a:solidFill>
                  <a:srgbClr val="4B5A53"/>
                </a:solidFill>
                <a:latin typeface="Source Sans 3" pitchFamily="34" charset="0"/>
                <a:ea typeface="Source Sans 3" pitchFamily="34" charset="-122"/>
                <a:cs typeface="Source Sans 3" pitchFamily="34" charset="-120"/>
              </a:rPr>
              <a:t>Listen to this chapter</a:t>
            </a:r>
            <a:r>
              <a:rPr lang="en-US" sz="1300" dirty="0">
                <a:solidFill>
                  <a:srgbClr val="4B5A53"/>
                </a:solidFill>
                <a:latin typeface="Source Sans 3" pitchFamily="34" charset="0"/>
                <a:ea typeface="Source Sans 3" pitchFamily="34" charset="-122"/>
                <a:cs typeface="Source Sans 3" pitchFamily="34" charset="-120"/>
              </a:rPr>
              <a:t> reads it aloud for you.</a:t>
            </a:r>
            <a:endParaRPr lang="en-US" sz="1300" dirty="0"/>
          </a:p>
        </p:txBody>
      </p:sp>
      <p:pic>
        <p:nvPicPr>
          <p:cNvPr id="16" name="Image 0" descr="Bible page">    </p:cNvPr>
          <p:cNvPicPr>
            <a:picLocks noChangeAspect="1"/>
          </p:cNvPicPr>
          <p:nvPr/>
        </p:nvPicPr>
        <p:blipFill>
          <a:blip r:embed="rId1"/>
          <a:srcRect l="-5" r="-5" t="0" b="0"/>
          <a:stretch/>
        </p:blipFill>
        <p:spPr>
          <a:xfrm>
            <a:off x="5340350" y="615950"/>
            <a:ext cx="6083300" cy="4533900"/>
          </a:xfrm>
          <a:prstGeom prst="roundRect">
            <a:avLst>
              <a:gd name="adj" fmla="val 2101"/>
            </a:avLst>
          </a:prstGeom>
        </p:spPr>
      </p:pic>
      <p:sp>
        <p:nvSpPr>
          <p:cNvPr id="17" name="Shape 14"/>
          <p:cNvSpPr/>
          <p:nvPr/>
        </p:nvSpPr>
        <p:spPr>
          <a:xfrm>
            <a:off x="5337175" y="612775"/>
            <a:ext cx="6089650" cy="4540250"/>
          </a:xfrm>
          <a:prstGeom prst="roundRect">
            <a:avLst>
              <a:gd name="adj" fmla="val 2168"/>
            </a:avLst>
          </a:prstGeom>
          <a:noFill/>
          <a:ln w="6350">
            <a:solidFill>
              <a:srgbClr val="D6D0C2"/>
            </a:solidFill>
            <a:prstDash val="solid"/>
          </a:ln>
        </p:spPr>
      </p:sp>
      <p:sp>
        <p:nvSpPr>
          <p:cNvPr id="18" name="Shape 15"/>
          <p:cNvSpPr/>
          <p:nvPr/>
        </p:nvSpPr>
        <p:spPr>
          <a:xfrm>
            <a:off x="5349875" y="1400175"/>
            <a:ext cx="1466850" cy="273050"/>
          </a:xfrm>
          <a:prstGeom prst="roundRect">
            <a:avLst>
              <a:gd name="adj" fmla="val 22093"/>
            </a:avLst>
          </a:prstGeom>
          <a:noFill/>
          <a:ln w="31750">
            <a:solidFill>
              <a:srgbClr val="B9561A"/>
            </a:solidFill>
            <a:prstDash val="solid"/>
          </a:ln>
        </p:spPr>
      </p:sp>
      <p:sp>
        <p:nvSpPr>
          <p:cNvPr id="19" name="Text 16"/>
          <p:cNvSpPr/>
          <p:nvPr/>
        </p:nvSpPr>
        <p:spPr>
          <a:xfrm>
            <a:off x="6883400" y="137160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1</a:t>
            </a:r>
            <a:endParaRPr lang="en-US" sz="1400" dirty="0"/>
          </a:p>
        </p:txBody>
      </p:sp>
      <p:sp>
        <p:nvSpPr>
          <p:cNvPr id="20" name="Shape 17"/>
          <p:cNvSpPr/>
          <p:nvPr/>
        </p:nvSpPr>
        <p:spPr>
          <a:xfrm>
            <a:off x="5476875" y="1870075"/>
            <a:ext cx="3600450" cy="425450"/>
          </a:xfrm>
          <a:prstGeom prst="roundRect">
            <a:avLst>
              <a:gd name="adj" fmla="val 14179"/>
            </a:avLst>
          </a:prstGeom>
          <a:noFill/>
          <a:ln w="31750">
            <a:solidFill>
              <a:srgbClr val="B9561A"/>
            </a:solidFill>
            <a:prstDash val="solid"/>
          </a:ln>
        </p:spPr>
      </p:sp>
      <p:sp>
        <p:nvSpPr>
          <p:cNvPr id="21" name="Text 18"/>
          <p:cNvSpPr/>
          <p:nvPr/>
        </p:nvSpPr>
        <p:spPr>
          <a:xfrm>
            <a:off x="9131300" y="191770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2</a:t>
            </a:r>
            <a:endParaRPr lang="en-US" sz="1400" dirty="0"/>
          </a:p>
        </p:txBody>
      </p:sp>
      <p:sp>
        <p:nvSpPr>
          <p:cNvPr id="22" name="Shape 19"/>
          <p:cNvSpPr/>
          <p:nvPr/>
        </p:nvSpPr>
        <p:spPr>
          <a:xfrm>
            <a:off x="5476875" y="2759075"/>
            <a:ext cx="3600450" cy="336550"/>
          </a:xfrm>
          <a:prstGeom prst="roundRect">
            <a:avLst>
              <a:gd name="adj" fmla="val 17925"/>
            </a:avLst>
          </a:prstGeom>
          <a:noFill/>
          <a:ln w="31750">
            <a:solidFill>
              <a:srgbClr val="B9561A"/>
            </a:solidFill>
            <a:prstDash val="solid"/>
          </a:ln>
        </p:spPr>
      </p:sp>
      <p:sp>
        <p:nvSpPr>
          <p:cNvPr id="23" name="Text 20"/>
          <p:cNvSpPr/>
          <p:nvPr/>
        </p:nvSpPr>
        <p:spPr>
          <a:xfrm>
            <a:off x="9131300" y="276225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3</a:t>
            </a:r>
            <a:endParaRPr lang="en-US" sz="1400" dirty="0"/>
          </a:p>
        </p:txBody>
      </p:sp>
      <p:sp>
        <p:nvSpPr>
          <p:cNvPr id="24" name="Shape 21"/>
          <p:cNvSpPr/>
          <p:nvPr/>
        </p:nvSpPr>
        <p:spPr>
          <a:xfrm>
            <a:off x="9540875" y="1971675"/>
            <a:ext cx="1797050" cy="2292350"/>
          </a:xfrm>
          <a:prstGeom prst="roundRect">
            <a:avLst>
              <a:gd name="adj" fmla="val 3357"/>
            </a:avLst>
          </a:prstGeom>
          <a:noFill/>
          <a:ln w="31750">
            <a:solidFill>
              <a:srgbClr val="B9561A"/>
            </a:solidFill>
            <a:prstDash val="solid"/>
          </a:ln>
        </p:spPr>
      </p:sp>
      <p:sp>
        <p:nvSpPr>
          <p:cNvPr id="25" name="Text 22"/>
          <p:cNvSpPr/>
          <p:nvPr/>
        </p:nvSpPr>
        <p:spPr>
          <a:xfrm>
            <a:off x="10922000" y="1562100"/>
            <a:ext cx="330200" cy="330200"/>
          </a:xfrm>
          <a:custGeom>
            <a:avLst/>
            <a:gdLst/>
            <a:ahLst/>
            <a:cxnLst/>
            <a:rect l="l" t="t" r="r" b="b"/>
            <a:pathLst>
              <a:path w="330200" h="330200">
                <a:moveTo>
                  <a:pt x="165100" y="0"/>
                </a:moveTo>
                <a:lnTo>
                  <a:pt x="165100" y="0"/>
                </a:lnTo>
                <a:arcTo hR="165100" wR="165100" stAng="16200000" swAng="5400000"/>
                <a:lnTo>
                  <a:pt x="330200" y="165100"/>
                </a:lnTo>
                <a:arcTo hR="165100" wR="165100" stAng="0" swAng="5400000"/>
                <a:lnTo>
                  <a:pt x="165100" y="330200"/>
                </a:lnTo>
                <a:arcTo hR="165100" wR="165100" stAng="5400000" swAng="5400000"/>
                <a:lnTo>
                  <a:pt x="0" y="165100"/>
                </a:lnTo>
                <a:arcTo hR="165100" wR="165100" stAng="10800000" swAng="5400000"/>
                <a:close/>
              </a:path>
            </a:pathLst>
          </a:custGeom>
          <a:solidFill>
            <a:srgbClr val="B9561A"/>
          </a:solidFill>
          <a:ln/>
          <a:effectLst>
            <a:outerShdw sx="100000" sy="100000" kx="0" ky="0" algn="bl" rotWithShape="0" blurRad="76200" dist="25400" dir="5400000">
              <a:srgbClr val="000000">
                <a:alpha val="25000"/>
              </a:srgbClr>
            </a:outerShdw>
          </a:effectLst>
        </p:spPr>
        <p:txBody>
          <a:bodyPr wrap="square" lIns="0" tIns="0" rIns="0" bIns="0" rtlCol="0" anchor="ctr">
            <a:normAutofit/>
          </a:bodyPr>
          <a:lstStyle/>
          <a:p>
            <a:pPr algn="ctr" indent="0" marL="0">
              <a:lnSpc>
                <a:spcPts val="1960"/>
              </a:lnSpc>
              <a:buNone/>
            </a:pPr>
            <a:r>
              <a:rPr lang="en-US" sz="1400" b="1" dirty="0">
                <a:solidFill>
                  <a:srgbClr val="FFF8F0"/>
                </a:solidFill>
                <a:latin typeface="Source Sans 3" pitchFamily="34" charset="0"/>
                <a:ea typeface="Source Sans 3" pitchFamily="34" charset="-122"/>
                <a:cs typeface="Source Sans 3" pitchFamily="34" charset="-120"/>
              </a:rPr>
              <a:t>4</a:t>
            </a:r>
            <a:endParaRPr lang="en-US" sz="1400" dirty="0"/>
          </a:p>
        </p:txBody>
      </p:sp>
      <p:sp>
        <p:nvSpPr>
          <p:cNvPr id="26" name="Text 23"/>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Part 7 Records and resources · p. 39</a:t>
            </a:r>
            <a:endParaRPr lang="en-US" sz="12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EEF2EC"/>
        </a:solidFill>
      </p:bgPr>
    </p:bg>
    <p:spTree>
      <p:nvGrpSpPr>
        <p:cNvPr id="1" name=""/>
        <p:cNvGrpSpPr/>
        <p:nvPr/>
      </p:nvGrpSpPr>
      <p:grpSpPr>
        <a:xfrm>
          <a:off x="0" y="0"/>
          <a:ext cx="0" cy="0"/>
          <a:chOff x="0" y="0"/>
          <a:chExt cx="0" cy="0"/>
        </a:xfrm>
      </p:grpSpPr>
      <p:sp>
        <p:nvSpPr>
          <p:cNvPr id="2" name="Text 0"/>
          <p:cNvSpPr/>
          <p:nvPr/>
        </p:nvSpPr>
        <p:spPr>
          <a:xfrm>
            <a:off x="762000" y="609600"/>
            <a:ext cx="10988040"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PART 7 · RECORDS AND RESOURCES</a:t>
            </a:r>
            <a:endParaRPr lang="en-US" sz="1300" dirty="0"/>
          </a:p>
        </p:txBody>
      </p:sp>
      <p:sp>
        <p:nvSpPr>
          <p:cNvPr id="3" name="Text 1"/>
          <p:cNvSpPr/>
          <p:nvPr>
            <p:ph type="title"/>
          </p:nvPr>
        </p:nvSpPr>
        <p:spPr>
          <a:xfrm>
            <a:off x="762000" y="891530"/>
            <a:ext cx="10988040" cy="4826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Your profile</a:t>
            </a:r>
            <a:endParaRPr lang="en-US" sz="3000" dirty="0"/>
          </a:p>
        </p:txBody>
      </p:sp>
      <p:sp>
        <p:nvSpPr>
          <p:cNvPr id="4" name="Text 2"/>
          <p:cNvSpPr/>
          <p:nvPr/>
        </p:nvSpPr>
        <p:spPr>
          <a:xfrm>
            <a:off x="762000" y="1628130"/>
            <a:ext cx="10988040" cy="311150"/>
          </a:xfrm>
          <a:prstGeom prst="rect">
            <a:avLst/>
          </a:prstGeom>
          <a:noFill/>
          <a:ln/>
        </p:spPr>
        <p:txBody>
          <a:bodyPr wrap="square" lIns="0" tIns="0" rIns="0" bIns="0" rtlCol="0" anchor="t">
            <a:normAutofit/>
          </a:bodyPr>
          <a:lstStyle/>
          <a:p>
            <a:pPr algn="l" indent="0" marL="0">
              <a:lnSpc>
                <a:spcPts val="2250"/>
              </a:lnSpc>
              <a:buNone/>
            </a:pPr>
            <a:r>
              <a:rPr lang="en-US" sz="1500" dirty="0">
                <a:solidFill>
                  <a:srgbClr val="4B5A53"/>
                </a:solidFill>
                <a:latin typeface="Source Sans 3" pitchFamily="34" charset="0"/>
                <a:ea typeface="Source Sans 3" pitchFamily="34" charset="-122"/>
                <a:cs typeface="Source Sans 3" pitchFamily="34" charset="-120"/>
              </a:rPr>
              <a:t>Your name at the top right → </a:t>
            </a:r>
            <a:r>
              <a:rPr lang="en-US" sz="1500" b="1" dirty="0">
                <a:solidFill>
                  <a:srgbClr val="4B5A53"/>
                </a:solidFill>
                <a:latin typeface="Source Sans 3" pitchFamily="34" charset="0"/>
                <a:ea typeface="Source Sans 3" pitchFamily="34" charset="-122"/>
                <a:cs typeface="Source Sans 3" pitchFamily="34" charset="-120"/>
              </a:rPr>
              <a:t>My profile</a:t>
            </a:r>
            <a:endParaRPr lang="en-US" sz="1500" dirty="0"/>
          </a:p>
        </p:txBody>
      </p:sp>
      <p:sp>
        <p:nvSpPr>
          <p:cNvPr id="5" name="Shape 3"/>
          <p:cNvSpPr/>
          <p:nvPr/>
        </p:nvSpPr>
        <p:spPr>
          <a:xfrm>
            <a:off x="765175" y="2196455"/>
            <a:ext cx="3414167" cy="2249140"/>
          </a:xfrm>
          <a:prstGeom prst="roundRect">
            <a:avLst>
              <a:gd name="adj" fmla="val 5505"/>
            </a:avLst>
          </a:prstGeom>
          <a:solidFill>
            <a:srgbClr val="FFFDF8"/>
          </a:solidFill>
          <a:ln w="6350">
            <a:solidFill>
              <a:srgbClr val="E2DDD0"/>
            </a:solidFill>
            <a:prstDash val="solid"/>
          </a:ln>
        </p:spPr>
      </p:sp>
      <p:pic>
        <p:nvPicPr>
          <p:cNvPr id="6" name="Image 0" descr="Star">    </p:cNvPr>
          <p:cNvPicPr>
            <a:picLocks noChangeAspect="1"/>
          </p:cNvPicPr>
          <p:nvPr/>
        </p:nvPicPr>
        <p:blipFill>
          <a:blip r:embed="rId1"/>
          <a:srcRect l="0" r="0" t="0" b="0"/>
          <a:stretch/>
        </p:blipFill>
        <p:spPr>
          <a:xfrm>
            <a:off x="1047750" y="2479030"/>
            <a:ext cx="355600" cy="355600"/>
          </a:xfrm>
          <a:prstGeom prst="rect">
            <a:avLst/>
          </a:prstGeom>
        </p:spPr>
      </p:pic>
      <p:sp>
        <p:nvSpPr>
          <p:cNvPr id="7" name="Text 4"/>
          <p:cNvSpPr/>
          <p:nvPr/>
        </p:nvSpPr>
        <p:spPr>
          <a:xfrm>
            <a:off x="1047750" y="2961630"/>
            <a:ext cx="2934487"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E2A25"/>
                </a:solidFill>
                <a:latin typeface="Source Sans 3" pitchFamily="34" charset="0"/>
                <a:ea typeface="Source Sans 3" pitchFamily="34" charset="-122"/>
                <a:cs typeface="Source Sans 3" pitchFamily="34" charset="-120"/>
              </a:rPr>
              <a:t>Profile picture</a:t>
            </a:r>
            <a:endParaRPr lang="en-US" sz="1800" dirty="0"/>
          </a:p>
        </p:txBody>
      </p:sp>
      <p:sp>
        <p:nvSpPr>
          <p:cNvPr id="8" name="Text 5"/>
          <p:cNvSpPr/>
          <p:nvPr/>
        </p:nvSpPr>
        <p:spPr>
          <a:xfrm>
            <a:off x="1047750" y="3362920"/>
            <a:ext cx="2934487" cy="825500"/>
          </a:xfrm>
          <a:prstGeom prst="rect">
            <a:avLst/>
          </a:prstGeom>
          <a:noFill/>
          <a:ln/>
        </p:spPr>
        <p:txBody>
          <a:bodyPr wrap="square" lIns="0" tIns="0" rIns="0" bIns="0" rtlCol="0" anchor="t">
            <a:normAutofit/>
          </a:bodyPr>
          <a:lstStyle/>
          <a:p>
            <a:pPr algn="l" indent="0" marL="0">
              <a:lnSpc>
                <a:spcPts val="2100"/>
              </a:lnSpc>
              <a:buNone/>
            </a:pPr>
            <a:r>
              <a:rPr lang="en-US" sz="1400" b="1" dirty="0">
                <a:solidFill>
                  <a:srgbClr val="4B5A53"/>
                </a:solidFill>
                <a:latin typeface="Source Sans 3" pitchFamily="34" charset="0"/>
                <a:ea typeface="Source Sans 3" pitchFamily="34" charset="-122"/>
                <a:cs typeface="Source Sans 3" pitchFamily="34" charset="-120"/>
              </a:rPr>
              <a:t>Upload a photo</a:t>
            </a:r>
            <a:r>
              <a:rPr lang="en-US" sz="1400" dirty="0">
                <a:solidFill>
                  <a:srgbClr val="4B5A53"/>
                </a:solidFill>
                <a:latin typeface="Source Sans 3" pitchFamily="34" charset="0"/>
                <a:ea typeface="Source Sans 3" pitchFamily="34" charset="-122"/>
                <a:cs typeface="Source Sans 3" pitchFamily="34" charset="-120"/>
              </a:rPr>
              <a:t> of yourself, or pick a drawn avatar and click </a:t>
            </a:r>
            <a:r>
              <a:rPr lang="en-US" sz="1400" b="1" dirty="0">
                <a:solidFill>
                  <a:srgbClr val="4B5A53"/>
                </a:solidFill>
                <a:latin typeface="Source Sans 3" pitchFamily="34" charset="0"/>
                <a:ea typeface="Source Sans 3" pitchFamily="34" charset="-122"/>
                <a:cs typeface="Source Sans 3" pitchFamily="34" charset="-120"/>
              </a:rPr>
              <a:t>Use this avatar</a:t>
            </a:r>
            <a:r>
              <a:rPr lang="en-US" sz="1400" dirty="0">
                <a:solidFill>
                  <a:srgbClr val="4B5A53"/>
                </a:solidFill>
                <a:latin typeface="Source Sans 3" pitchFamily="34" charset="0"/>
                <a:ea typeface="Source Sans 3" pitchFamily="34" charset="-122"/>
                <a:cs typeface="Source Sans 3" pitchFamily="34" charset="-120"/>
              </a:rPr>
              <a:t>.</a:t>
            </a:r>
            <a:endParaRPr lang="en-US" sz="1400" dirty="0"/>
          </a:p>
        </p:txBody>
      </p:sp>
      <p:sp>
        <p:nvSpPr>
          <p:cNvPr id="9" name="Shape 6"/>
          <p:cNvSpPr/>
          <p:nvPr/>
        </p:nvSpPr>
        <p:spPr>
          <a:xfrm>
            <a:off x="4388892" y="2196455"/>
            <a:ext cx="3414216" cy="2249140"/>
          </a:xfrm>
          <a:prstGeom prst="roundRect">
            <a:avLst>
              <a:gd name="adj" fmla="val 5505"/>
            </a:avLst>
          </a:prstGeom>
          <a:solidFill>
            <a:srgbClr val="FFFDF8"/>
          </a:solidFill>
          <a:ln w="6350">
            <a:solidFill>
              <a:srgbClr val="E2DDD0"/>
            </a:solidFill>
            <a:prstDash val="solid"/>
          </a:ln>
        </p:spPr>
      </p:sp>
      <p:pic>
        <p:nvPicPr>
          <p:cNvPr id="10" name="Image 1" descr="Users">    </p:cNvPr>
          <p:cNvPicPr>
            <a:picLocks noChangeAspect="1"/>
          </p:cNvPicPr>
          <p:nvPr/>
        </p:nvPicPr>
        <p:blipFill>
          <a:blip r:embed="rId2"/>
          <a:srcRect l="0" r="0" t="0" b="0"/>
          <a:stretch/>
        </p:blipFill>
        <p:spPr>
          <a:xfrm>
            <a:off x="4671467" y="2479030"/>
            <a:ext cx="355600" cy="355600"/>
          </a:xfrm>
          <a:prstGeom prst="rect">
            <a:avLst/>
          </a:prstGeom>
        </p:spPr>
      </p:pic>
      <p:sp>
        <p:nvSpPr>
          <p:cNvPr id="11" name="Text 7"/>
          <p:cNvSpPr/>
          <p:nvPr/>
        </p:nvSpPr>
        <p:spPr>
          <a:xfrm>
            <a:off x="4671467" y="2961630"/>
            <a:ext cx="2934538"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E2A25"/>
                </a:solidFill>
                <a:latin typeface="Source Sans 3" pitchFamily="34" charset="0"/>
                <a:ea typeface="Source Sans 3" pitchFamily="34" charset="-122"/>
                <a:cs typeface="Source Sans 3" pitchFamily="34" charset="-120"/>
              </a:rPr>
              <a:t>What you can change</a:t>
            </a:r>
            <a:endParaRPr lang="en-US" sz="1800" dirty="0"/>
          </a:p>
        </p:txBody>
      </p:sp>
      <p:sp>
        <p:nvSpPr>
          <p:cNvPr id="12" name="Text 8"/>
          <p:cNvSpPr/>
          <p:nvPr/>
        </p:nvSpPr>
        <p:spPr>
          <a:xfrm>
            <a:off x="4671467" y="3362920"/>
            <a:ext cx="2934538" cy="558800"/>
          </a:xfrm>
          <a:prstGeom prst="rect">
            <a:avLst/>
          </a:prstGeom>
          <a:noFill/>
          <a:ln/>
        </p:spPr>
        <p:txBody>
          <a:bodyPr wrap="square" lIns="0" tIns="0" rIns="0" bIns="0" rtlCol="0" anchor="t">
            <a:normAutofit/>
          </a:bodyPr>
          <a:lstStyle/>
          <a:p>
            <a:pPr algn="l" indent="0" marL="0">
              <a:lnSpc>
                <a:spcPts val="2100"/>
              </a:lnSpc>
              <a:buNone/>
            </a:pPr>
            <a:r>
              <a:rPr lang="en-US" sz="1400" b="1" dirty="0">
                <a:solidFill>
                  <a:srgbClr val="4B5A53"/>
                </a:solidFill>
                <a:latin typeface="Source Sans 3" pitchFamily="34" charset="0"/>
                <a:ea typeface="Source Sans 3" pitchFamily="34" charset="-122"/>
                <a:cs typeface="Source Sans 3" pitchFamily="34" charset="-120"/>
              </a:rPr>
              <a:t>Name you go by</a:t>
            </a:r>
            <a:r>
              <a:rPr lang="en-US" sz="1400" dirty="0">
                <a:solidFill>
                  <a:srgbClr val="4B5A53"/>
                </a:solidFill>
                <a:latin typeface="Source Sans 3" pitchFamily="34" charset="0"/>
                <a:ea typeface="Source Sans 3" pitchFamily="34" charset="-122"/>
                <a:cs typeface="Source Sans 3" pitchFamily="34" charset="-120"/>
              </a:rPr>
              <a:t> and </a:t>
            </a:r>
            <a:r>
              <a:rPr lang="en-US" sz="1400" b="1" dirty="0">
                <a:solidFill>
                  <a:srgbClr val="4B5A53"/>
                </a:solidFill>
                <a:latin typeface="Source Sans 3" pitchFamily="34" charset="0"/>
                <a:ea typeface="Source Sans 3" pitchFamily="34" charset="-122"/>
                <a:cs typeface="Source Sans 3" pitchFamily="34" charset="-120"/>
              </a:rPr>
              <a:t>Phone</a:t>
            </a:r>
            <a:r>
              <a:rPr lang="en-US" sz="1400" dirty="0">
                <a:solidFill>
                  <a:srgbClr val="4B5A53"/>
                </a:solidFill>
                <a:latin typeface="Source Sans 3" pitchFamily="34" charset="0"/>
                <a:ea typeface="Source Sans 3" pitchFamily="34" charset="-122"/>
                <a:cs typeface="Source Sans 3" pitchFamily="34" charset="-120"/>
              </a:rPr>
              <a:t>. Then click </a:t>
            </a:r>
            <a:r>
              <a:rPr lang="en-US" sz="1400" b="1" dirty="0">
                <a:solidFill>
                  <a:srgbClr val="4B5A53"/>
                </a:solidFill>
                <a:latin typeface="Source Sans 3" pitchFamily="34" charset="0"/>
                <a:ea typeface="Source Sans 3" pitchFamily="34" charset="-122"/>
                <a:cs typeface="Source Sans 3" pitchFamily="34" charset="-120"/>
              </a:rPr>
              <a:t>Save</a:t>
            </a:r>
            <a:r>
              <a:rPr lang="en-US" sz="1400" dirty="0">
                <a:solidFill>
                  <a:srgbClr val="4B5A53"/>
                </a:solidFill>
                <a:latin typeface="Source Sans 3" pitchFamily="34" charset="0"/>
                <a:ea typeface="Source Sans 3" pitchFamily="34" charset="-122"/>
                <a:cs typeface="Source Sans 3" pitchFamily="34" charset="-120"/>
              </a:rPr>
              <a:t>.</a:t>
            </a:r>
            <a:endParaRPr lang="en-US" sz="1400" dirty="0"/>
          </a:p>
        </p:txBody>
      </p:sp>
      <p:sp>
        <p:nvSpPr>
          <p:cNvPr id="13" name="Shape 9"/>
          <p:cNvSpPr/>
          <p:nvPr/>
        </p:nvSpPr>
        <p:spPr>
          <a:xfrm>
            <a:off x="8012658" y="2196455"/>
            <a:ext cx="3414167" cy="2249140"/>
          </a:xfrm>
          <a:prstGeom prst="roundRect">
            <a:avLst>
              <a:gd name="adj" fmla="val 5505"/>
            </a:avLst>
          </a:prstGeom>
          <a:solidFill>
            <a:srgbClr val="FFFDF8"/>
          </a:solidFill>
          <a:ln w="6350">
            <a:solidFill>
              <a:srgbClr val="E2DDD0"/>
            </a:solidFill>
            <a:prstDash val="solid"/>
          </a:ln>
        </p:spPr>
      </p:sp>
      <p:pic>
        <p:nvPicPr>
          <p:cNvPr id="14" name="Image 2" descr="Lock">    </p:cNvPr>
          <p:cNvPicPr>
            <a:picLocks noChangeAspect="1"/>
          </p:cNvPicPr>
          <p:nvPr/>
        </p:nvPicPr>
        <p:blipFill>
          <a:blip r:embed="rId3"/>
          <a:srcRect l="0" r="0" t="0" b="0"/>
          <a:stretch/>
        </p:blipFill>
        <p:spPr>
          <a:xfrm>
            <a:off x="8295233" y="2479030"/>
            <a:ext cx="355600" cy="355600"/>
          </a:xfrm>
          <a:prstGeom prst="rect">
            <a:avLst/>
          </a:prstGeom>
        </p:spPr>
      </p:pic>
      <p:sp>
        <p:nvSpPr>
          <p:cNvPr id="15" name="Text 10"/>
          <p:cNvSpPr/>
          <p:nvPr/>
        </p:nvSpPr>
        <p:spPr>
          <a:xfrm>
            <a:off x="8295233" y="2961630"/>
            <a:ext cx="2934487"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E2A25"/>
                </a:solidFill>
                <a:latin typeface="Source Sans 3" pitchFamily="34" charset="0"/>
                <a:ea typeface="Source Sans 3" pitchFamily="34" charset="-122"/>
                <a:cs typeface="Source Sans 3" pitchFamily="34" charset="-120"/>
              </a:rPr>
              <a:t>What you can't</a:t>
            </a:r>
            <a:endParaRPr lang="en-US" sz="1800" dirty="0"/>
          </a:p>
        </p:txBody>
      </p:sp>
      <p:sp>
        <p:nvSpPr>
          <p:cNvPr id="16" name="Text 11"/>
          <p:cNvSpPr/>
          <p:nvPr/>
        </p:nvSpPr>
        <p:spPr>
          <a:xfrm>
            <a:off x="8295233" y="3362920"/>
            <a:ext cx="2934487" cy="8255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4B5A53"/>
                </a:solidFill>
                <a:latin typeface="Source Sans 3" pitchFamily="34" charset="0"/>
                <a:ea typeface="Source Sans 3" pitchFamily="34" charset="-122"/>
                <a:cs typeface="Source Sans 3" pitchFamily="34" charset="-120"/>
              </a:rPr>
              <a:t>Your name and email. Your name is printed on transcripts and certificates, so contact campus staff to change it.</a:t>
            </a:r>
            <a:endParaRPr lang="en-US" sz="1400" dirty="0"/>
          </a:p>
        </p:txBody>
      </p:sp>
      <p:sp>
        <p:nvSpPr>
          <p:cNvPr id="17" name="Text 12"/>
          <p:cNvSpPr/>
          <p:nvPr/>
        </p:nvSpPr>
        <p:spPr>
          <a:xfrm>
            <a:off x="762000" y="4728170"/>
            <a:ext cx="10988040" cy="2921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1E2A25"/>
                </a:solidFill>
                <a:latin typeface="Source Sans 3" pitchFamily="34" charset="0"/>
                <a:ea typeface="Source Sans 3" pitchFamily="34" charset="-122"/>
                <a:cs typeface="Source Sans 3" pitchFamily="34" charset="-120"/>
              </a:rPr>
              <a:t>To change your password: sign out → on the sign-in page click </a:t>
            </a:r>
            <a:r>
              <a:rPr lang="en-US" sz="1400" b="1" dirty="0">
                <a:solidFill>
                  <a:srgbClr val="1E2A25"/>
                </a:solidFill>
                <a:latin typeface="Source Sans 3" pitchFamily="34" charset="0"/>
                <a:ea typeface="Source Sans 3" pitchFamily="34" charset="-122"/>
                <a:cs typeface="Source Sans 3" pitchFamily="34" charset="-120"/>
              </a:rPr>
              <a:t>Forgot your password?</a:t>
            </a:r>
            <a:r>
              <a:rPr lang="en-US" sz="1400" dirty="0">
                <a:solidFill>
                  <a:srgbClr val="1E2A25"/>
                </a:solidFill>
                <a:latin typeface="Source Sans 3" pitchFamily="34" charset="0"/>
                <a:ea typeface="Source Sans 3" pitchFamily="34" charset="-122"/>
                <a:cs typeface="Source Sans 3" pitchFamily="34" charset="-120"/>
              </a:rPr>
              <a:t> (same as page 9)</a:t>
            </a:r>
            <a:endParaRPr lang="en-US" sz="1400" dirty="0"/>
          </a:p>
        </p:txBody>
      </p:sp>
      <p:sp>
        <p:nvSpPr>
          <p:cNvPr id="18" name="Text 13"/>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Part 7 Records and resources · p. 40</a:t>
            </a:r>
            <a:endParaRPr lang="en-US" sz="12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762000" y="609600"/>
            <a:ext cx="10988040"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2E6B50"/>
                </a:solidFill>
                <a:latin typeface="Source Sans 3" pitchFamily="34" charset="0"/>
                <a:ea typeface="Source Sans 3" pitchFamily="34" charset="-122"/>
                <a:cs typeface="Source Sans 3" pitchFamily="34" charset="-120"/>
              </a:rPr>
              <a:t>WHEN YOU'RE STUCK</a:t>
            </a:r>
            <a:endParaRPr lang="en-US" sz="1300" dirty="0"/>
          </a:p>
        </p:txBody>
      </p:sp>
      <p:sp>
        <p:nvSpPr>
          <p:cNvPr id="3" name="Text 1"/>
          <p:cNvSpPr/>
          <p:nvPr>
            <p:ph type="title"/>
          </p:nvPr>
        </p:nvSpPr>
        <p:spPr>
          <a:xfrm>
            <a:off x="762000" y="891530"/>
            <a:ext cx="10988040" cy="4826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1E2A25"/>
                </a:solidFill>
                <a:latin typeface="Source Serif 4" pitchFamily="18" charset="0"/>
                <a:ea typeface="Source Serif 4" pitchFamily="18" charset="-122"/>
                <a:cs typeface="Source Serif 4" pitchFamily="18" charset="-120"/>
              </a:rPr>
              <a:t>Common questions</a:t>
            </a:r>
            <a:endParaRPr lang="en-US" sz="3000" dirty="0"/>
          </a:p>
        </p:txBody>
      </p:sp>
      <p:sp>
        <p:nvSpPr>
          <p:cNvPr id="4" name="Shape 2"/>
          <p:cNvSpPr/>
          <p:nvPr/>
        </p:nvSpPr>
        <p:spPr>
          <a:xfrm>
            <a:off x="765175" y="1605905"/>
            <a:ext cx="3448050" cy="1544290"/>
          </a:xfrm>
          <a:prstGeom prst="roundRect">
            <a:avLst>
              <a:gd name="adj" fmla="val 7196"/>
            </a:avLst>
          </a:prstGeom>
          <a:solidFill>
            <a:srgbClr val="FFFDF8"/>
          </a:solidFill>
          <a:ln w="6350">
            <a:solidFill>
              <a:srgbClr val="E2DDD0"/>
            </a:solidFill>
            <a:prstDash val="solid"/>
          </a:ln>
        </p:spPr>
      </p:sp>
      <p:sp>
        <p:nvSpPr>
          <p:cNvPr id="5" name="Text 3"/>
          <p:cNvSpPr/>
          <p:nvPr/>
        </p:nvSpPr>
        <p:spPr>
          <a:xfrm>
            <a:off x="996950" y="1837680"/>
            <a:ext cx="3074035"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E2A25"/>
                </a:solidFill>
                <a:latin typeface="Source Sans 3" pitchFamily="34" charset="0"/>
                <a:ea typeface="Source Sans 3" pitchFamily="34" charset="-122"/>
                <a:cs typeface="Source Sans 3" pitchFamily="34" charset="-120"/>
              </a:rPr>
              <a:t>I can't find a course I signed up for</a:t>
            </a:r>
            <a:endParaRPr lang="en-US" sz="1400" dirty="0"/>
          </a:p>
        </p:txBody>
      </p:sp>
      <p:sp>
        <p:nvSpPr>
          <p:cNvPr id="6" name="Text 4"/>
          <p:cNvSpPr/>
          <p:nvPr/>
        </p:nvSpPr>
        <p:spPr>
          <a:xfrm>
            <a:off x="996950" y="2175470"/>
            <a:ext cx="3074035" cy="768350"/>
          </a:xfrm>
          <a:prstGeom prst="rect">
            <a:avLst/>
          </a:prstGeom>
          <a:noFill/>
          <a:ln/>
        </p:spPr>
        <p:txBody>
          <a:bodyPr wrap="square" lIns="0" tIns="0" rIns="0" bIns="0" rtlCol="0" anchor="t">
            <a:normAutofit/>
          </a:bodyPr>
          <a:lstStyle/>
          <a:p>
            <a:pPr algn="l" indent="0" marL="0">
              <a:lnSpc>
                <a:spcPts val="1950"/>
              </a:lnSpc>
              <a:buNone/>
            </a:pPr>
            <a:r>
              <a:rPr lang="en-US" sz="1300" dirty="0">
                <a:solidFill>
                  <a:srgbClr val="4B5A53"/>
                </a:solidFill>
                <a:latin typeface="Source Sans 3" pitchFamily="34" charset="0"/>
                <a:ea typeface="Source Sans 3" pitchFamily="34" charset="-122"/>
                <a:cs typeface="Source Sans 3" pitchFamily="34" charset="-120"/>
              </a:rPr>
              <a:t>A paid course shows up in </a:t>
            </a:r>
            <a:r>
              <a:rPr lang="en-US" sz="1300" b="1" dirty="0">
                <a:solidFill>
                  <a:srgbClr val="4B5A53"/>
                </a:solidFill>
                <a:latin typeface="Source Sans 3" pitchFamily="34" charset="0"/>
                <a:ea typeface="Source Sans 3" pitchFamily="34" charset="-122"/>
                <a:cs typeface="Source Sans 3" pitchFamily="34" charset="-120"/>
              </a:rPr>
              <a:t>My courses</a:t>
            </a:r>
            <a:r>
              <a:rPr lang="en-US" sz="1300" dirty="0">
                <a:solidFill>
                  <a:srgbClr val="4B5A53"/>
                </a:solidFill>
                <a:latin typeface="Source Sans 3" pitchFamily="34" charset="0"/>
                <a:ea typeface="Source Sans 3" pitchFamily="34" charset="-122"/>
                <a:cs typeface="Source Sans 3" pitchFamily="34" charset="-120"/>
              </a:rPr>
              <a:t> once payment is confirmed. Check </a:t>
            </a:r>
            <a:r>
              <a:rPr lang="en-US" sz="1300" b="1" dirty="0">
                <a:solidFill>
                  <a:srgbClr val="4B5A53"/>
                </a:solidFill>
                <a:latin typeface="Source Sans 3" pitchFamily="34" charset="0"/>
                <a:ea typeface="Source Sans 3" pitchFamily="34" charset="-122"/>
                <a:cs typeface="Source Sans 3" pitchFamily="34" charset="-120"/>
              </a:rPr>
              <a:t>Tuition payments</a:t>
            </a:r>
            <a:r>
              <a:rPr lang="en-US" sz="1300" dirty="0">
                <a:solidFill>
                  <a:srgbClr val="4B5A53"/>
                </a:solidFill>
                <a:latin typeface="Source Sans 3" pitchFamily="34" charset="0"/>
                <a:ea typeface="Source Sans 3" pitchFamily="34" charset="-122"/>
                <a:cs typeface="Source Sans 3" pitchFamily="34" charset="-120"/>
              </a:rPr>
              <a:t>. (p. 17)</a:t>
            </a:r>
            <a:endParaRPr lang="en-US" sz="1300" dirty="0"/>
          </a:p>
        </p:txBody>
      </p:sp>
      <p:sp>
        <p:nvSpPr>
          <p:cNvPr id="7" name="Shape 5"/>
          <p:cNvSpPr/>
          <p:nvPr/>
        </p:nvSpPr>
        <p:spPr>
          <a:xfrm>
            <a:off x="4371975" y="1605905"/>
            <a:ext cx="3448050" cy="1544290"/>
          </a:xfrm>
          <a:prstGeom prst="roundRect">
            <a:avLst>
              <a:gd name="adj" fmla="val 7196"/>
            </a:avLst>
          </a:prstGeom>
          <a:solidFill>
            <a:srgbClr val="FFFDF8"/>
          </a:solidFill>
          <a:ln w="6350">
            <a:solidFill>
              <a:srgbClr val="E2DDD0"/>
            </a:solidFill>
            <a:prstDash val="solid"/>
          </a:ln>
        </p:spPr>
      </p:sp>
      <p:sp>
        <p:nvSpPr>
          <p:cNvPr id="8" name="Text 6"/>
          <p:cNvSpPr/>
          <p:nvPr/>
        </p:nvSpPr>
        <p:spPr>
          <a:xfrm>
            <a:off x="4603750" y="1837680"/>
            <a:ext cx="3074035"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E2A25"/>
                </a:solidFill>
                <a:latin typeface="Source Sans 3" pitchFamily="34" charset="0"/>
                <a:ea typeface="Source Sans 3" pitchFamily="34" charset="-122"/>
                <a:cs typeface="Source Sans 3" pitchFamily="34" charset="-120"/>
              </a:rPr>
              <a:t>I watched the video but it isn't done</a:t>
            </a:r>
            <a:endParaRPr lang="en-US" sz="1400" dirty="0"/>
          </a:p>
        </p:txBody>
      </p:sp>
      <p:sp>
        <p:nvSpPr>
          <p:cNvPr id="9" name="Text 7"/>
          <p:cNvSpPr/>
          <p:nvPr/>
        </p:nvSpPr>
        <p:spPr>
          <a:xfrm>
            <a:off x="4603750" y="2175470"/>
            <a:ext cx="3074035" cy="520700"/>
          </a:xfrm>
          <a:prstGeom prst="rect">
            <a:avLst/>
          </a:prstGeom>
          <a:noFill/>
          <a:ln/>
        </p:spPr>
        <p:txBody>
          <a:bodyPr wrap="square" lIns="0" tIns="0" rIns="0" bIns="0" rtlCol="0" anchor="t">
            <a:normAutofit/>
          </a:bodyPr>
          <a:lstStyle/>
          <a:p>
            <a:pPr algn="l" indent="0" marL="0">
              <a:lnSpc>
                <a:spcPts val="1950"/>
              </a:lnSpc>
              <a:buNone/>
            </a:pPr>
            <a:r>
              <a:rPr lang="en-US" sz="1300" dirty="0">
                <a:solidFill>
                  <a:srgbClr val="4B5A53"/>
                </a:solidFill>
                <a:latin typeface="Source Sans 3" pitchFamily="34" charset="0"/>
                <a:ea typeface="Source Sans 3" pitchFamily="34" charset="-122"/>
                <a:cs typeface="Source Sans 3" pitchFamily="34" charset="-120"/>
              </a:rPr>
              <a:t>Actual watch time must pass 90%. Watch the parts you skipped. (p. 24)</a:t>
            </a:r>
            <a:endParaRPr lang="en-US" sz="1300" dirty="0"/>
          </a:p>
        </p:txBody>
      </p:sp>
      <p:sp>
        <p:nvSpPr>
          <p:cNvPr id="10" name="Shape 8"/>
          <p:cNvSpPr/>
          <p:nvPr/>
        </p:nvSpPr>
        <p:spPr>
          <a:xfrm>
            <a:off x="7978775" y="1605905"/>
            <a:ext cx="3448050" cy="1544290"/>
          </a:xfrm>
          <a:prstGeom prst="roundRect">
            <a:avLst>
              <a:gd name="adj" fmla="val 7196"/>
            </a:avLst>
          </a:prstGeom>
          <a:solidFill>
            <a:srgbClr val="FFFDF8"/>
          </a:solidFill>
          <a:ln w="6350">
            <a:solidFill>
              <a:srgbClr val="E2DDD0"/>
            </a:solidFill>
            <a:prstDash val="solid"/>
          </a:ln>
        </p:spPr>
      </p:sp>
      <p:sp>
        <p:nvSpPr>
          <p:cNvPr id="11" name="Text 9"/>
          <p:cNvSpPr/>
          <p:nvPr/>
        </p:nvSpPr>
        <p:spPr>
          <a:xfrm>
            <a:off x="8210550" y="1837680"/>
            <a:ext cx="3074035"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E2A25"/>
                </a:solidFill>
                <a:latin typeface="Source Sans 3" pitchFamily="34" charset="0"/>
                <a:ea typeface="Source Sans 3" pitchFamily="34" charset="-122"/>
                <a:cs typeface="Source Sans 3" pitchFamily="34" charset="-120"/>
              </a:rPr>
              <a:t>A reading lesson won't finish</a:t>
            </a:r>
            <a:endParaRPr lang="en-US" sz="1400" dirty="0"/>
          </a:p>
        </p:txBody>
      </p:sp>
      <p:sp>
        <p:nvSpPr>
          <p:cNvPr id="12" name="Text 10"/>
          <p:cNvSpPr/>
          <p:nvPr/>
        </p:nvSpPr>
        <p:spPr>
          <a:xfrm>
            <a:off x="8210550" y="2175470"/>
            <a:ext cx="3074035" cy="520700"/>
          </a:xfrm>
          <a:prstGeom prst="rect">
            <a:avLst/>
          </a:prstGeom>
          <a:noFill/>
          <a:ln/>
        </p:spPr>
        <p:txBody>
          <a:bodyPr wrap="square" lIns="0" tIns="0" rIns="0" bIns="0" rtlCol="0" anchor="t">
            <a:normAutofit/>
          </a:bodyPr>
          <a:lstStyle/>
          <a:p>
            <a:pPr algn="l" indent="0" marL="0">
              <a:lnSpc>
                <a:spcPts val="1950"/>
              </a:lnSpc>
              <a:buNone/>
            </a:pPr>
            <a:r>
              <a:rPr lang="en-US" sz="1300" dirty="0">
                <a:solidFill>
                  <a:srgbClr val="4B5A53"/>
                </a:solidFill>
                <a:latin typeface="Source Sans 3" pitchFamily="34" charset="0"/>
                <a:ea typeface="Source Sans 3" pitchFamily="34" charset="-122"/>
                <a:cs typeface="Source Sans 3" pitchFamily="34" charset="-120"/>
              </a:rPr>
              <a:t>You need to click </a:t>
            </a:r>
            <a:r>
              <a:rPr lang="en-US" sz="1300" b="1" dirty="0">
                <a:solidFill>
                  <a:srgbClr val="4B5A53"/>
                </a:solidFill>
                <a:latin typeface="Source Sans 3" pitchFamily="34" charset="0"/>
                <a:ea typeface="Source Sans 3" pitchFamily="34" charset="-122"/>
                <a:cs typeface="Source Sans 3" pitchFamily="34" charset="-120"/>
              </a:rPr>
              <a:t>Mark as read</a:t>
            </a:r>
            <a:r>
              <a:rPr lang="en-US" sz="1300" dirty="0">
                <a:solidFill>
                  <a:srgbClr val="4B5A53"/>
                </a:solidFill>
                <a:latin typeface="Source Sans 3" pitchFamily="34" charset="0"/>
                <a:ea typeface="Source Sans 3" pitchFamily="34" charset="-122"/>
                <a:cs typeface="Source Sans 3" pitchFamily="34" charset="-120"/>
              </a:rPr>
              <a:t> yourself. (p. 25)</a:t>
            </a:r>
            <a:endParaRPr lang="en-US" sz="1300" dirty="0"/>
          </a:p>
        </p:txBody>
      </p:sp>
      <p:sp>
        <p:nvSpPr>
          <p:cNvPr id="13" name="Shape 11"/>
          <p:cNvSpPr/>
          <p:nvPr/>
        </p:nvSpPr>
        <p:spPr>
          <a:xfrm>
            <a:off x="765175" y="3308945"/>
            <a:ext cx="3448050" cy="1545530"/>
          </a:xfrm>
          <a:prstGeom prst="roundRect">
            <a:avLst>
              <a:gd name="adj" fmla="val 7190"/>
            </a:avLst>
          </a:prstGeom>
          <a:solidFill>
            <a:srgbClr val="FFFDF8"/>
          </a:solidFill>
          <a:ln w="6350">
            <a:solidFill>
              <a:srgbClr val="E2DDD0"/>
            </a:solidFill>
            <a:prstDash val="solid"/>
          </a:ln>
        </p:spPr>
      </p:sp>
      <p:sp>
        <p:nvSpPr>
          <p:cNvPr id="14" name="Text 12"/>
          <p:cNvSpPr/>
          <p:nvPr/>
        </p:nvSpPr>
        <p:spPr>
          <a:xfrm>
            <a:off x="996950" y="3540720"/>
            <a:ext cx="3074035" cy="52318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E2A25"/>
                </a:solidFill>
                <a:latin typeface="Source Sans 3" pitchFamily="34" charset="0"/>
                <a:ea typeface="Source Sans 3" pitchFamily="34" charset="-122"/>
                <a:cs typeface="Source Sans 3" pitchFamily="34" charset="-120"/>
              </a:rPr>
              <a:t>I wrote my assignment but it says Not submitted</a:t>
            </a:r>
            <a:endParaRPr lang="en-US" sz="1400" dirty="0"/>
          </a:p>
        </p:txBody>
      </p:sp>
      <p:sp>
        <p:nvSpPr>
          <p:cNvPr id="15" name="Text 13"/>
          <p:cNvSpPr/>
          <p:nvPr/>
        </p:nvSpPr>
        <p:spPr>
          <a:xfrm>
            <a:off x="996950" y="4127401"/>
            <a:ext cx="3074035" cy="520700"/>
          </a:xfrm>
          <a:prstGeom prst="rect">
            <a:avLst/>
          </a:prstGeom>
          <a:noFill/>
          <a:ln/>
        </p:spPr>
        <p:txBody>
          <a:bodyPr wrap="square" lIns="0" tIns="0" rIns="0" bIns="0" rtlCol="0" anchor="t">
            <a:normAutofit/>
          </a:bodyPr>
          <a:lstStyle/>
          <a:p>
            <a:pPr algn="l" indent="0" marL="0">
              <a:lnSpc>
                <a:spcPts val="1950"/>
              </a:lnSpc>
              <a:buNone/>
            </a:pPr>
            <a:r>
              <a:rPr lang="en-US" sz="1300" dirty="0">
                <a:solidFill>
                  <a:srgbClr val="4B5A53"/>
                </a:solidFill>
                <a:latin typeface="Source Sans 3" pitchFamily="34" charset="0"/>
                <a:ea typeface="Source Sans 3" pitchFamily="34" charset="-122"/>
                <a:cs typeface="Source Sans 3" pitchFamily="34" charset="-120"/>
              </a:rPr>
              <a:t>It was only saved as a draft. Click </a:t>
            </a:r>
            <a:r>
              <a:rPr lang="en-US" sz="1300" b="1" dirty="0">
                <a:solidFill>
                  <a:srgbClr val="4B5A53"/>
                </a:solidFill>
                <a:latin typeface="Source Sans 3" pitchFamily="34" charset="0"/>
                <a:ea typeface="Source Sans 3" pitchFamily="34" charset="-122"/>
                <a:cs typeface="Source Sans 3" pitchFamily="34" charset="-120"/>
              </a:rPr>
              <a:t>Submit assignment</a:t>
            </a:r>
            <a:r>
              <a:rPr lang="en-US" sz="1300" dirty="0">
                <a:solidFill>
                  <a:srgbClr val="4B5A53"/>
                </a:solidFill>
                <a:latin typeface="Source Sans 3" pitchFamily="34" charset="0"/>
                <a:ea typeface="Source Sans 3" pitchFamily="34" charset="-122"/>
                <a:cs typeface="Source Sans 3" pitchFamily="34" charset="-120"/>
              </a:rPr>
              <a:t> to hand it in. (p. 29)</a:t>
            </a:r>
            <a:endParaRPr lang="en-US" sz="1300" dirty="0"/>
          </a:p>
        </p:txBody>
      </p:sp>
      <p:sp>
        <p:nvSpPr>
          <p:cNvPr id="16" name="Shape 14"/>
          <p:cNvSpPr/>
          <p:nvPr/>
        </p:nvSpPr>
        <p:spPr>
          <a:xfrm>
            <a:off x="4371975" y="3308945"/>
            <a:ext cx="3448050" cy="1545530"/>
          </a:xfrm>
          <a:prstGeom prst="roundRect">
            <a:avLst>
              <a:gd name="adj" fmla="val 7190"/>
            </a:avLst>
          </a:prstGeom>
          <a:solidFill>
            <a:srgbClr val="FFFDF8"/>
          </a:solidFill>
          <a:ln w="6350">
            <a:solidFill>
              <a:srgbClr val="E2DDD0"/>
            </a:solidFill>
            <a:prstDash val="solid"/>
          </a:ln>
        </p:spPr>
      </p:sp>
      <p:sp>
        <p:nvSpPr>
          <p:cNvPr id="17" name="Text 15"/>
          <p:cNvSpPr/>
          <p:nvPr/>
        </p:nvSpPr>
        <p:spPr>
          <a:xfrm>
            <a:off x="4603750" y="3540720"/>
            <a:ext cx="3074035"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E2A25"/>
                </a:solidFill>
                <a:latin typeface="Source Sans 3" pitchFamily="34" charset="0"/>
                <a:ea typeface="Source Sans 3" pitchFamily="34" charset="-122"/>
                <a:cs typeface="Source Sans 3" pitchFamily="34" charset="-120"/>
              </a:rPr>
              <a:t>The email never arrived</a:t>
            </a:r>
            <a:endParaRPr lang="en-US" sz="1400" dirty="0"/>
          </a:p>
        </p:txBody>
      </p:sp>
      <p:sp>
        <p:nvSpPr>
          <p:cNvPr id="18" name="Text 16"/>
          <p:cNvSpPr/>
          <p:nvPr/>
        </p:nvSpPr>
        <p:spPr>
          <a:xfrm>
            <a:off x="4603750" y="3878511"/>
            <a:ext cx="3074035" cy="520700"/>
          </a:xfrm>
          <a:prstGeom prst="rect">
            <a:avLst/>
          </a:prstGeom>
          <a:noFill/>
          <a:ln/>
        </p:spPr>
        <p:txBody>
          <a:bodyPr wrap="square" lIns="0" tIns="0" rIns="0" bIns="0" rtlCol="0" anchor="t">
            <a:normAutofit/>
          </a:bodyPr>
          <a:lstStyle/>
          <a:p>
            <a:pPr algn="l" indent="0" marL="0">
              <a:lnSpc>
                <a:spcPts val="1950"/>
              </a:lnSpc>
              <a:buNone/>
            </a:pPr>
            <a:r>
              <a:rPr lang="en-US" sz="1300" dirty="0">
                <a:solidFill>
                  <a:srgbClr val="4B5A53"/>
                </a:solidFill>
                <a:latin typeface="Source Sans 3" pitchFamily="34" charset="0"/>
                <a:ea typeface="Source Sans 3" pitchFamily="34" charset="-122"/>
                <a:cs typeface="Source Sans 3" pitchFamily="34" charset="-120"/>
              </a:rPr>
              <a:t>Check your spam folder. Only the newest password email works. (p. 9)</a:t>
            </a:r>
            <a:endParaRPr lang="en-US" sz="1300" dirty="0"/>
          </a:p>
        </p:txBody>
      </p:sp>
      <p:sp>
        <p:nvSpPr>
          <p:cNvPr id="19" name="Shape 17"/>
          <p:cNvSpPr/>
          <p:nvPr/>
        </p:nvSpPr>
        <p:spPr>
          <a:xfrm>
            <a:off x="7978775" y="3308945"/>
            <a:ext cx="3448050" cy="1545530"/>
          </a:xfrm>
          <a:prstGeom prst="roundRect">
            <a:avLst>
              <a:gd name="adj" fmla="val 7190"/>
            </a:avLst>
          </a:prstGeom>
          <a:solidFill>
            <a:srgbClr val="FFFDF8"/>
          </a:solidFill>
          <a:ln w="6350">
            <a:solidFill>
              <a:srgbClr val="E2DDD0"/>
            </a:solidFill>
            <a:prstDash val="solid"/>
          </a:ln>
        </p:spPr>
      </p:sp>
      <p:sp>
        <p:nvSpPr>
          <p:cNvPr id="20" name="Text 18"/>
          <p:cNvSpPr/>
          <p:nvPr/>
        </p:nvSpPr>
        <p:spPr>
          <a:xfrm>
            <a:off x="8210550" y="3540720"/>
            <a:ext cx="3074035"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E2A25"/>
                </a:solidFill>
                <a:latin typeface="Source Sans 3" pitchFamily="34" charset="0"/>
                <a:ea typeface="Source Sans 3" pitchFamily="34" charset="-122"/>
                <a:cs typeface="Source Sans 3" pitchFamily="34" charset="-120"/>
              </a:rPr>
              <a:t>Deadlines show the wrong time</a:t>
            </a:r>
            <a:endParaRPr lang="en-US" sz="1400" dirty="0"/>
          </a:p>
        </p:txBody>
      </p:sp>
      <p:sp>
        <p:nvSpPr>
          <p:cNvPr id="21" name="Text 19"/>
          <p:cNvSpPr/>
          <p:nvPr/>
        </p:nvSpPr>
        <p:spPr>
          <a:xfrm>
            <a:off x="8210550" y="3878511"/>
            <a:ext cx="3074035" cy="520700"/>
          </a:xfrm>
          <a:prstGeom prst="rect">
            <a:avLst/>
          </a:prstGeom>
          <a:noFill/>
          <a:ln/>
        </p:spPr>
        <p:txBody>
          <a:bodyPr wrap="square" lIns="0" tIns="0" rIns="0" bIns="0" rtlCol="0" anchor="t">
            <a:normAutofit/>
          </a:bodyPr>
          <a:lstStyle/>
          <a:p>
            <a:pPr algn="l" indent="0" marL="0">
              <a:lnSpc>
                <a:spcPts val="1950"/>
              </a:lnSpc>
              <a:buNone/>
            </a:pPr>
            <a:r>
              <a:rPr lang="en-US" sz="1300" dirty="0">
                <a:solidFill>
                  <a:srgbClr val="4B5A53"/>
                </a:solidFill>
                <a:latin typeface="Source Sans 3" pitchFamily="34" charset="0"/>
                <a:ea typeface="Source Sans 3" pitchFamily="34" charset="-122"/>
                <a:cs typeface="Source Sans 3" pitchFamily="34" charset="-120"/>
              </a:rPr>
              <a:t>Set your time zone in </a:t>
            </a:r>
            <a:r>
              <a:rPr lang="en-US" sz="1300" b="1" dirty="0">
                <a:solidFill>
                  <a:srgbClr val="4B5A53"/>
                </a:solidFill>
                <a:latin typeface="Source Sans 3" pitchFamily="34" charset="0"/>
                <a:ea typeface="Source Sans 3" pitchFamily="34" charset="-122"/>
                <a:cs typeface="Source Sans 3" pitchFamily="34" charset="-120"/>
              </a:rPr>
              <a:t>Notifications and settings</a:t>
            </a:r>
            <a:r>
              <a:rPr lang="en-US" sz="1300" dirty="0">
                <a:solidFill>
                  <a:srgbClr val="4B5A53"/>
                </a:solidFill>
                <a:latin typeface="Source Sans 3" pitchFamily="34" charset="0"/>
                <a:ea typeface="Source Sans 3" pitchFamily="34" charset="-122"/>
                <a:cs typeface="Source Sans 3" pitchFamily="34" charset="-120"/>
              </a:rPr>
              <a:t>. (p. 35)</a:t>
            </a:r>
            <a:endParaRPr lang="en-US" sz="1300" dirty="0"/>
          </a:p>
        </p:txBody>
      </p:sp>
      <p:sp>
        <p:nvSpPr>
          <p:cNvPr id="22" name="Text 20"/>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6F"/>
                </a:solidFill>
                <a:latin typeface="Source Sans 3" pitchFamily="34" charset="0"/>
                <a:ea typeface="Source Sans 3" pitchFamily="34" charset="-122"/>
                <a:cs typeface="Source Sans 3" pitchFamily="34" charset="-120"/>
              </a:rPr>
              <a:t>Online Campus Student Guide · p. 41</a:t>
            </a:r>
            <a:endParaRPr lang="en-US" sz="12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1F4A3A"/>
        </a:solidFill>
      </p:bgPr>
    </p:bg>
    <p:spTree>
      <p:nvGrpSpPr>
        <p:cNvPr id="1" name=""/>
        <p:cNvGrpSpPr/>
        <p:nvPr/>
      </p:nvGrpSpPr>
      <p:grpSpPr>
        <a:xfrm>
          <a:off x="0" y="0"/>
          <a:ext cx="0" cy="0"/>
          <a:chOff x="0" y="0"/>
          <a:chExt cx="0" cy="0"/>
        </a:xfrm>
      </p:grpSpPr>
      <p:sp>
        <p:nvSpPr>
          <p:cNvPr id="2" name="Text 0"/>
          <p:cNvSpPr/>
          <p:nvPr/>
        </p:nvSpPr>
        <p:spPr>
          <a:xfrm>
            <a:off x="762000" y="609600"/>
            <a:ext cx="10988040" cy="256530"/>
          </a:xfrm>
          <a:prstGeom prst="rect">
            <a:avLst/>
          </a:prstGeom>
          <a:noFill/>
          <a:ln/>
        </p:spPr>
        <p:txBody>
          <a:bodyPr wrap="square" lIns="0" tIns="0" rIns="0" bIns="0" rtlCol="0" anchor="t">
            <a:normAutofit/>
          </a:bodyPr>
          <a:lstStyle/>
          <a:p>
            <a:pPr algn="l" indent="0" marL="0">
              <a:lnSpc>
                <a:spcPts val="1820"/>
              </a:lnSpc>
              <a:buNone/>
            </a:pPr>
            <a:r>
              <a:rPr lang="en-US" sz="1300" b="1" spc="100" kern="0" dirty="0">
                <a:solidFill>
                  <a:srgbClr val="E9C98B"/>
                </a:solidFill>
                <a:latin typeface="Source Sans 3" pitchFamily="34" charset="0"/>
                <a:ea typeface="Source Sans 3" pitchFamily="34" charset="-122"/>
                <a:cs typeface="Source Sans 3" pitchFamily="34" charset="-120"/>
              </a:rPr>
              <a:t>WHEN YOU'RE STUCK</a:t>
            </a:r>
            <a:endParaRPr lang="en-US" sz="1300" dirty="0"/>
          </a:p>
        </p:txBody>
      </p:sp>
      <p:sp>
        <p:nvSpPr>
          <p:cNvPr id="3" name="Text 1"/>
          <p:cNvSpPr/>
          <p:nvPr>
            <p:ph type="title"/>
          </p:nvPr>
        </p:nvSpPr>
        <p:spPr>
          <a:xfrm>
            <a:off x="762000" y="891530"/>
            <a:ext cx="10988040" cy="482600"/>
          </a:xfrm>
          <a:prstGeom prst="rect">
            <a:avLst/>
          </a:prstGeom>
          <a:noFill/>
          <a:ln/>
        </p:spPr>
        <p:txBody>
          <a:bodyPr wrap="square" lIns="0" tIns="0" rIns="0" bIns="0" rtlCol="0" anchor="t">
            <a:normAutofit/>
          </a:bodyPr>
          <a:lstStyle/>
          <a:p>
            <a:pPr algn="l" indent="0" marL="0">
              <a:lnSpc>
                <a:spcPts val="3600"/>
              </a:lnSpc>
              <a:buNone/>
            </a:pPr>
            <a:r>
              <a:rPr lang="en-US" sz="3000" b="1" i="0" dirty="0">
                <a:solidFill>
                  <a:srgbClr val="F7F4EC"/>
                </a:solidFill>
                <a:latin typeface="Source Serif 4" pitchFamily="18" charset="0"/>
                <a:ea typeface="Source Serif 4" pitchFamily="18" charset="-122"/>
                <a:cs typeface="Source Serif 4" pitchFamily="18" charset="-120"/>
              </a:rPr>
              <a:t>Where to get help</a:t>
            </a:r>
            <a:endParaRPr lang="en-US" sz="3000" dirty="0"/>
          </a:p>
        </p:txBody>
      </p:sp>
      <p:sp>
        <p:nvSpPr>
          <p:cNvPr id="4" name="Shape 2"/>
          <p:cNvSpPr/>
          <p:nvPr/>
        </p:nvSpPr>
        <p:spPr>
          <a:xfrm>
            <a:off x="762000" y="1653530"/>
            <a:ext cx="3200400" cy="2567370"/>
          </a:xfrm>
          <a:prstGeom prst="roundRect">
            <a:avLst>
              <a:gd name="adj" fmla="val 7331"/>
            </a:avLst>
          </a:prstGeom>
          <a:solidFill>
            <a:srgbClr val="2A5A47"/>
          </a:solidFill>
          <a:ln/>
        </p:spPr>
      </p:sp>
      <p:sp>
        <p:nvSpPr>
          <p:cNvPr id="5" name="Text 3"/>
          <p:cNvSpPr/>
          <p:nvPr/>
        </p:nvSpPr>
        <p:spPr>
          <a:xfrm>
            <a:off x="1041400" y="1932930"/>
            <a:ext cx="2921000"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F7F4EC"/>
                </a:solidFill>
                <a:latin typeface="Source Sans 3" pitchFamily="34" charset="0"/>
                <a:ea typeface="Source Sans 3" pitchFamily="34" charset="-122"/>
                <a:cs typeface="Source Sans 3" pitchFamily="34" charset="-120"/>
              </a:rPr>
              <a:t>A question about the course</a:t>
            </a:r>
            <a:endParaRPr lang="en-US" sz="1700" dirty="0"/>
          </a:p>
        </p:txBody>
      </p:sp>
      <p:sp>
        <p:nvSpPr>
          <p:cNvPr id="6" name="Text 4"/>
          <p:cNvSpPr/>
          <p:nvPr/>
        </p:nvSpPr>
        <p:spPr>
          <a:xfrm>
            <a:off x="1041400" y="2306290"/>
            <a:ext cx="2720848" cy="825500"/>
          </a:xfrm>
          <a:prstGeom prst="rect">
            <a:avLst/>
          </a:prstGeom>
          <a:noFill/>
          <a:ln/>
        </p:spPr>
        <p:txBody>
          <a:bodyPr wrap="square" lIns="0" tIns="0" rIns="0" bIns="0" rtlCol="0" anchor="t">
            <a:normAutofit/>
          </a:bodyPr>
          <a:lstStyle/>
          <a:p>
            <a:pPr algn="l" indent="0" marL="0">
              <a:lnSpc>
                <a:spcPts val="2100"/>
              </a:lnSpc>
              <a:buNone/>
            </a:pPr>
            <a:r>
              <a:rPr lang="en-US" sz="1400" b="1" dirty="0">
                <a:solidFill>
                  <a:srgbClr val="CFE0D6"/>
                </a:solidFill>
                <a:latin typeface="Source Sans 3" pitchFamily="34" charset="0"/>
                <a:ea typeface="Source Sans 3" pitchFamily="34" charset="-122"/>
                <a:cs typeface="Source Sans 3" pitchFamily="34" charset="-120"/>
              </a:rPr>
              <a:t>Ask a question</a:t>
            </a:r>
            <a:r>
              <a:rPr lang="en-US" sz="1400" dirty="0">
                <a:solidFill>
                  <a:srgbClr val="CFE0D6"/>
                </a:solidFill>
                <a:latin typeface="Source Sans 3" pitchFamily="34" charset="0"/>
                <a:ea typeface="Source Sans 3" pitchFamily="34" charset="-122"/>
                <a:cs typeface="Source Sans 3" pitchFamily="34" charset="-120"/>
              </a:rPr>
              <a:t> → about the course, or </a:t>
            </a:r>
            <a:r>
              <a:rPr lang="en-US" sz="1400" b="1" dirty="0">
                <a:solidFill>
                  <a:srgbClr val="CFE0D6"/>
                </a:solidFill>
                <a:latin typeface="Source Sans 3" pitchFamily="34" charset="0"/>
                <a:ea typeface="Source Sans 3" pitchFamily="34" charset="-122"/>
                <a:cs typeface="Source Sans 3" pitchFamily="34" charset="-120"/>
              </a:rPr>
              <a:t>Ask about this lesson</a:t>
            </a:r>
            <a:r>
              <a:rPr lang="en-US" sz="1400" dirty="0">
                <a:solidFill>
                  <a:srgbClr val="CFE0D6"/>
                </a:solidFill>
                <a:latin typeface="Source Sans 3" pitchFamily="34" charset="0"/>
                <a:ea typeface="Source Sans 3" pitchFamily="34" charset="-122"/>
                <a:cs typeface="Source Sans 3" pitchFamily="34" charset="-120"/>
              </a:rPr>
              <a:t> on the lesson page</a:t>
            </a:r>
            <a:endParaRPr lang="en-US" sz="1400" dirty="0"/>
          </a:p>
        </p:txBody>
      </p:sp>
      <p:sp>
        <p:nvSpPr>
          <p:cNvPr id="7" name="Shape 5"/>
          <p:cNvSpPr/>
          <p:nvPr/>
        </p:nvSpPr>
        <p:spPr>
          <a:xfrm>
            <a:off x="4165600" y="1653530"/>
            <a:ext cx="3200400" cy="2567370"/>
          </a:xfrm>
          <a:prstGeom prst="roundRect">
            <a:avLst>
              <a:gd name="adj" fmla="val 7331"/>
            </a:avLst>
          </a:prstGeom>
          <a:solidFill>
            <a:srgbClr val="2A5A47"/>
          </a:solidFill>
          <a:ln/>
        </p:spPr>
      </p:sp>
      <p:sp>
        <p:nvSpPr>
          <p:cNvPr id="8" name="Text 6"/>
          <p:cNvSpPr/>
          <p:nvPr/>
        </p:nvSpPr>
        <p:spPr>
          <a:xfrm>
            <a:off x="4445000" y="1932930"/>
            <a:ext cx="2720848"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F7F4EC"/>
                </a:solidFill>
                <a:latin typeface="Source Sans 3" pitchFamily="34" charset="0"/>
                <a:ea typeface="Source Sans 3" pitchFamily="34" charset="-122"/>
                <a:cs typeface="Source Sans 3" pitchFamily="34" charset="-120"/>
              </a:rPr>
              <a:t>Trouble using the site</a:t>
            </a:r>
            <a:endParaRPr lang="en-US" sz="1700" dirty="0"/>
          </a:p>
        </p:txBody>
      </p:sp>
      <p:sp>
        <p:nvSpPr>
          <p:cNvPr id="9" name="Text 7"/>
          <p:cNvSpPr/>
          <p:nvPr/>
        </p:nvSpPr>
        <p:spPr>
          <a:xfrm>
            <a:off x="4445000" y="2306290"/>
            <a:ext cx="2720848" cy="825500"/>
          </a:xfrm>
          <a:prstGeom prst="rect">
            <a:avLst/>
          </a:prstGeom>
          <a:noFill/>
          <a:ln/>
        </p:spPr>
        <p:txBody>
          <a:bodyPr wrap="square" lIns="0" tIns="0" rIns="0" bIns="0" rtlCol="0" anchor="t">
            <a:normAutofit/>
          </a:bodyPr>
          <a:lstStyle/>
          <a:p>
            <a:pPr algn="l" indent="0" marL="0">
              <a:lnSpc>
                <a:spcPts val="2100"/>
              </a:lnSpc>
              <a:buNone/>
            </a:pPr>
            <a:r>
              <a:rPr lang="en-US" sz="1400" b="1" dirty="0">
                <a:solidFill>
                  <a:srgbClr val="CFE0D6"/>
                </a:solidFill>
                <a:latin typeface="Source Sans 3" pitchFamily="34" charset="0"/>
                <a:ea typeface="Source Sans 3" pitchFamily="34" charset="-122"/>
                <a:cs typeface="Source Sans 3" pitchFamily="34" charset="-120"/>
              </a:rPr>
              <a:t>Ask a question</a:t>
            </a:r>
            <a:r>
              <a:rPr lang="en-US" sz="1400" dirty="0">
                <a:solidFill>
                  <a:srgbClr val="CFE0D6"/>
                </a:solidFill>
                <a:latin typeface="Source Sans 3" pitchFamily="34" charset="0"/>
                <a:ea typeface="Source Sans 3" pitchFamily="34" charset="-122"/>
                <a:cs typeface="Source Sans 3" pitchFamily="34" charset="-120"/>
              </a:rPr>
              <a:t> → about using the site. Your name → </a:t>
            </a:r>
            <a:r>
              <a:rPr lang="en-US" sz="1400" b="1" dirty="0">
                <a:solidFill>
                  <a:srgbClr val="CFE0D6"/>
                </a:solidFill>
                <a:latin typeface="Source Sans 3" pitchFamily="34" charset="0"/>
                <a:ea typeface="Source Sans 3" pitchFamily="34" charset="-122"/>
                <a:cs typeface="Source Sans 3" pitchFamily="34" charset="-120"/>
              </a:rPr>
              <a:t>Help</a:t>
            </a:r>
            <a:r>
              <a:rPr lang="en-US" sz="1400" dirty="0">
                <a:solidFill>
                  <a:srgbClr val="CFE0D6"/>
                </a:solidFill>
                <a:latin typeface="Source Sans 3" pitchFamily="34" charset="0"/>
                <a:ea typeface="Source Sans 3" pitchFamily="34" charset="-122"/>
                <a:cs typeface="Source Sans 3" pitchFamily="34" charset="-120"/>
              </a:rPr>
              <a:t> has the same buttons.</a:t>
            </a:r>
            <a:endParaRPr lang="en-US" sz="1400" dirty="0"/>
          </a:p>
        </p:txBody>
      </p:sp>
      <p:sp>
        <p:nvSpPr>
          <p:cNvPr id="10" name="Shape 8"/>
          <p:cNvSpPr/>
          <p:nvPr/>
        </p:nvSpPr>
        <p:spPr>
          <a:xfrm>
            <a:off x="7569200" y="1653530"/>
            <a:ext cx="3860800" cy="2567370"/>
          </a:xfrm>
          <a:prstGeom prst="roundRect">
            <a:avLst>
              <a:gd name="adj" fmla="val 7331"/>
            </a:avLst>
          </a:prstGeom>
          <a:solidFill>
            <a:srgbClr val="F7F4EC"/>
          </a:solidFill>
          <a:ln/>
        </p:spPr>
      </p:sp>
      <p:sp>
        <p:nvSpPr>
          <p:cNvPr id="11" name="Text 9"/>
          <p:cNvSpPr/>
          <p:nvPr/>
        </p:nvSpPr>
        <p:spPr>
          <a:xfrm>
            <a:off x="7848600" y="1932930"/>
            <a:ext cx="3401060"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E2A25"/>
                </a:solidFill>
                <a:latin typeface="Source Sans 3" pitchFamily="34" charset="0"/>
                <a:ea typeface="Source Sans 3" pitchFamily="34" charset="-122"/>
                <a:cs typeface="Source Sans 3" pitchFamily="34" charset="-120"/>
              </a:rPr>
              <a:t>Can't sign in at all</a:t>
            </a:r>
            <a:endParaRPr lang="en-US" sz="1700" dirty="0"/>
          </a:p>
        </p:txBody>
      </p:sp>
      <p:sp>
        <p:nvSpPr>
          <p:cNvPr id="12" name="Text 10"/>
          <p:cNvSpPr/>
          <p:nvPr/>
        </p:nvSpPr>
        <p:spPr>
          <a:xfrm>
            <a:off x="7848600" y="2306290"/>
            <a:ext cx="3401060" cy="2921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4B5A53"/>
                </a:solidFill>
                <a:latin typeface="Source Sans 3" pitchFamily="34" charset="0"/>
                <a:ea typeface="Source Sans 3" pitchFamily="34" charset="-122"/>
                <a:cs typeface="Source Sans 3" pitchFamily="34" charset="-120"/>
              </a:rPr>
              <a:t>Email Veritas Institute of the Bible.</a:t>
            </a:r>
            <a:endParaRPr lang="en-US" sz="1400" dirty="0"/>
          </a:p>
        </p:txBody>
      </p:sp>
      <p:sp>
        <p:nvSpPr>
          <p:cNvPr id="13" name="Text 11"/>
          <p:cNvSpPr/>
          <p:nvPr/>
        </p:nvSpPr>
        <p:spPr>
          <a:xfrm>
            <a:off x="7848600" y="2687290"/>
            <a:ext cx="3401060" cy="254000"/>
          </a:xfrm>
          <a:prstGeom prst="rect">
            <a:avLst/>
          </a:prstGeom>
          <a:noFill/>
          <a:ln/>
        </p:spPr>
        <p:txBody>
          <a:bodyPr wrap="square" lIns="0" tIns="0" rIns="0" bIns="0" rtlCol="0" anchor="t">
            <a:normAutofit/>
          </a:bodyPr>
          <a:lstStyle/>
          <a:p>
            <a:pPr algn="l" indent="0" marL="0">
              <a:lnSpc>
                <a:spcPts val="1800"/>
              </a:lnSpc>
              <a:buNone/>
            </a:pPr>
            <a:r>
              <a:rPr lang="en-US" sz="1200" b="1" dirty="0">
                <a:solidFill>
                  <a:srgbClr val="1F4A3A"/>
                </a:solidFill>
                <a:latin typeface="Source Sans 3" pitchFamily="34" charset="0"/>
                <a:ea typeface="Source Sans 3" pitchFamily="34" charset="-122"/>
                <a:cs typeface="Source Sans 3" pitchFamily="34" charset="-120"/>
              </a:rPr>
              <a:t>office@veritasbibleinstitute.org</a:t>
            </a:r>
            <a:endParaRPr lang="en-US" sz="1200" dirty="0"/>
          </a:p>
        </p:txBody>
      </p:sp>
      <p:sp>
        <p:nvSpPr>
          <p:cNvPr id="90" name="Text 90"/>
          <p:cNvSpPr/>
          <p:nvPr/>
        </p:nvSpPr>
        <p:spPr>
          <a:xfrm>
            <a:off x="7848600" y="3048700"/>
            <a:ext cx="3401060" cy="5588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4B5A53"/>
                </a:solidFill>
                <a:latin typeface="Source Sans 3" pitchFamily="34" charset="0"/>
                <a:ea typeface="Source Sans 3" pitchFamily="34" charset="-122"/>
                <a:cs typeface="Source Sans 3" pitchFamily="34" charset="-120"/>
              </a:rPr>
              <a:t>Or send a question from the campus home page. No sign-in needed.</a:t>
            </a:r>
            <a:endParaRPr lang="en-US" sz="1400" dirty="0"/>
          </a:p>
        </p:txBody>
      </p:sp>
      <p:sp>
        <p:nvSpPr>
          <p:cNvPr id="91" name="Text 91"/>
          <p:cNvSpPr/>
          <p:nvPr/>
        </p:nvSpPr>
        <p:spPr>
          <a:xfrm>
            <a:off x="7848600" y="3687500"/>
            <a:ext cx="3401060" cy="254000"/>
          </a:xfrm>
          <a:prstGeom prst="rect">
            <a:avLst/>
          </a:prstGeom>
          <a:noFill/>
          <a:ln/>
        </p:spPr>
        <p:txBody>
          <a:bodyPr wrap="square" lIns="0" tIns="0" rIns="0" bIns="0" rtlCol="0" anchor="t">
            <a:normAutofit/>
          </a:bodyPr>
          <a:lstStyle/>
          <a:p>
            <a:pPr algn="l" indent="0" marL="0">
              <a:lnSpc>
                <a:spcPts val="1800"/>
              </a:lnSpc>
              <a:buNone/>
            </a:pPr>
            <a:r>
              <a:rPr lang="en-US" sz="1200" b="1" dirty="0">
                <a:solidFill>
                  <a:srgbClr val="1F4A3A"/>
                </a:solidFill>
                <a:latin typeface="Source Sans 3" pitchFamily="34" charset="0"/>
                <a:ea typeface="Source Sans 3" pitchFamily="34" charset="-122"/>
                <a:cs typeface="Source Sans 3" pitchFamily="34" charset="-120"/>
                <a:hlinkClick r:id="rIdAsk"/>
              </a:rPr>
              <a:t>veritas.cabible.org/#ask</a:t>
            </a:r>
            <a:endParaRPr lang="en-US" sz="1200" dirty="0"/>
          </a:p>
        </p:txBody>
      </p:sp>
      <p:sp>
        <p:nvSpPr>
          <p:cNvPr id="14" name="Text 12"/>
          <p:cNvSpPr/>
          <p:nvPr/>
        </p:nvSpPr>
        <p:spPr>
          <a:xfrm>
            <a:off x="762000" y="4525900"/>
            <a:ext cx="10988040" cy="406400"/>
          </a:xfrm>
          <a:prstGeom prst="rect">
            <a:avLst/>
          </a:prstGeom>
          <a:noFill/>
          <a:ln/>
        </p:spPr>
        <p:txBody>
          <a:bodyPr wrap="square" lIns="0" tIns="0" rIns="0" bIns="0" rtlCol="0" anchor="t">
            <a:normAutofit/>
          </a:bodyPr>
          <a:lstStyle/>
          <a:p>
            <a:pPr algn="l" indent="0" marL="0">
              <a:lnSpc>
                <a:spcPts val="3000"/>
              </a:lnSpc>
              <a:buNone/>
            </a:pPr>
            <a:r>
              <a:rPr lang="en-US" sz="2000" dirty="0">
                <a:solidFill>
                  <a:srgbClr val="E9C98B"/>
                </a:solidFill>
                <a:latin typeface="Source Serif 4" pitchFamily="18" charset="0"/>
                <a:ea typeface="Source Serif 4" pitchFamily="18" charset="-122"/>
                <a:cs typeface="Source Serif 4" pitchFamily="18" charset="-120"/>
              </a:rPr>
              <a:t>Slowly, one step at a time, is plenty. We're cheering you on.</a:t>
            </a:r>
            <a:endParaRPr lang="en-US" sz="2000" dirty="0"/>
          </a:p>
        </p:txBody>
      </p:sp>
      <p:sp>
        <p:nvSpPr>
          <p:cNvPr id="15" name="Text 13"/>
          <p:cNvSpPr/>
          <p:nvPr/>
        </p:nvSpPr>
        <p:spPr>
          <a:xfrm>
            <a:off x="762000" y="6289080"/>
            <a:ext cx="109880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C4B6"/>
                </a:solidFill>
                <a:latin typeface="Source Sans 3" pitchFamily="34" charset="0"/>
                <a:ea typeface="Source Sans 3" pitchFamily="34" charset="-122"/>
                <a:cs typeface="Source Sans 3" pitchFamily="34" charset="-120"/>
              </a:rPr>
              <a:t>Online Campus Student Guide · p. 42</a:t>
            </a:r>
            <a:endParaRPr lang="en-US" sz="1200" dirty="0"/>
          </a:p>
        </p:txBody>
      </p:sp>
    </p:spTree>
  </p:cSld>
  <p:clrMapOvr>
    <a:masterClrMapping/>
  </p:clrMapOvr>
</p:sld>
</file>

<file path=ppt/theme/theme1.xml><?xml version="1.0" encoding="utf-8"?>
<a:theme xmlns:a="http://schemas.openxmlformats.org/drawingml/2006/main" name="Online Campus Student Guide">
  <a:themeElements>
    <a:clrScheme name="Online Campus Student Guide">
      <a:dk1>
        <a:srgbClr val="1E2A25"/>
      </a:dk1>
      <a:lt1>
        <a:srgbClr val="F7F4EC"/>
      </a:lt1>
      <a:dk2>
        <a:srgbClr val="545D57"/>
      </a:dk2>
      <a:lt2>
        <a:srgbClr val="E1E0D8"/>
      </a:lt2>
      <a:accent1>
        <a:srgbClr val="B9561A"/>
      </a:accent1>
      <a:accent2>
        <a:srgbClr val="2E6B50"/>
      </a:accent2>
      <a:accent3>
        <a:srgbClr val="1F4A3A"/>
      </a:accent3>
      <a:accent4>
        <a:srgbClr val="E9C98B"/>
      </a:accent4>
      <a:accent5>
        <a:srgbClr val="5A3416"/>
      </a:accent5>
      <a:accent6>
        <a:srgbClr val="2A5A47"/>
      </a:accent6>
      <a:hlink>
        <a:srgbClr val="0563C1"/>
      </a:hlink>
      <a:folHlink>
        <a:srgbClr val="954F72"/>
      </a:folHlink>
    </a:clrScheme>
    <a:fontScheme name="Online Campus Student Guide">
      <a:majorFont>
        <a:latin typeface="Source Serif 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Source Sans 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Online Campus Student Guide</dc:title>
  <dc:subject/>
  <dc:creator/>
  <cp:lastModifiedBy/>
  <cp:revision>1</cp:revision>
  <dcterms:created xsi:type="dcterms:W3CDTF">2026-10-07T00:21:18Z</dcterms:created>
  <dcterms:modified xsi:type="dcterms:W3CDTF">2026-10-07T00:21:18Z</dcterms:modified>
</cp:coreProperties>
</file>